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slides/slide58.xml" ContentType="application/vnd.openxmlformats-officedocument.presentationml.slide+xml"/>
  <Override PartName="/ppt/slides/slide76.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s/slide65.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slides/slide7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slides/slide7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9.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59.xml" ContentType="application/vnd.openxmlformats-officedocument.presentationml.slide+xml"/>
  <Override PartName="/ppt/slides/slide68.xml" ContentType="application/vnd.openxmlformats-officedocument.presentationml.slide+xml"/>
  <Override PartName="/ppt/slides/slide7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s/slide66.xml" ContentType="application/vnd.openxmlformats-officedocument.presentationml.slide+xml"/>
  <Override PartName="/ppt/slides/slide75.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slides/slide7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Override PartName="/ppt/slides/slide71.xml" ContentType="application/vnd.openxmlformats-officedocument.presentationml.slide+xml"/>
  <Override PartName="/ppt/slides/slide80.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slides/slide8.xml" ContentType="application/vnd.openxmlformats-officedocument.presentationml.slide+xml"/>
  <Override PartName="/ppt/slides/slide49.xml" ContentType="application/vnd.openxmlformats-officedocument.presentationml.slide+xml"/>
  <Override PartName="/ppt/slides/slide69.xml" ContentType="application/vnd.openxmlformats-officedocument.presentationml.slide+xml"/>
  <Override PartName="/ppt/slides/slide78.xml" ContentType="application/vnd.openxmlformats-officedocument.presentationml.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s/slide6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s/slide74.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329" r:id="rId14"/>
    <p:sldId id="268" r:id="rId15"/>
    <p:sldId id="269" r:id="rId16"/>
    <p:sldId id="270" r:id="rId17"/>
    <p:sldId id="271" r:id="rId18"/>
    <p:sldId id="272" r:id="rId19"/>
    <p:sldId id="273" r:id="rId20"/>
    <p:sldId id="330" r:id="rId21"/>
    <p:sldId id="274" r:id="rId22"/>
    <p:sldId id="275" r:id="rId23"/>
    <p:sldId id="276" r:id="rId24"/>
    <p:sldId id="278" r:id="rId25"/>
    <p:sldId id="277" r:id="rId26"/>
    <p:sldId id="279" r:id="rId27"/>
    <p:sldId id="280" r:id="rId28"/>
    <p:sldId id="281" r:id="rId29"/>
    <p:sldId id="282" r:id="rId30"/>
    <p:sldId id="283" r:id="rId31"/>
    <p:sldId id="287" r:id="rId32"/>
    <p:sldId id="284" r:id="rId33"/>
    <p:sldId id="286" r:id="rId34"/>
    <p:sldId id="288" r:id="rId35"/>
    <p:sldId id="289" r:id="rId36"/>
    <p:sldId id="290" r:id="rId37"/>
    <p:sldId id="291" r:id="rId38"/>
    <p:sldId id="336" r:id="rId39"/>
    <p:sldId id="292" r:id="rId40"/>
    <p:sldId id="293" r:id="rId41"/>
    <p:sldId id="294" r:id="rId42"/>
    <p:sldId id="295" r:id="rId43"/>
    <p:sldId id="296" r:id="rId44"/>
    <p:sldId id="297" r:id="rId45"/>
    <p:sldId id="298" r:id="rId46"/>
    <p:sldId id="299" r:id="rId47"/>
    <p:sldId id="333" r:id="rId48"/>
    <p:sldId id="334" r:id="rId49"/>
    <p:sldId id="300" r:id="rId50"/>
    <p:sldId id="301" r:id="rId51"/>
    <p:sldId id="302" r:id="rId52"/>
    <p:sldId id="303" r:id="rId53"/>
    <p:sldId id="304" r:id="rId54"/>
    <p:sldId id="305" r:id="rId55"/>
    <p:sldId id="331" r:id="rId56"/>
    <p:sldId id="332" r:id="rId57"/>
    <p:sldId id="306" r:id="rId58"/>
    <p:sldId id="307" r:id="rId59"/>
    <p:sldId id="308" r:id="rId60"/>
    <p:sldId id="309" r:id="rId61"/>
    <p:sldId id="310" r:id="rId62"/>
    <p:sldId id="335" r:id="rId63"/>
    <p:sldId id="311" r:id="rId64"/>
    <p:sldId id="312" r:id="rId65"/>
    <p:sldId id="313" r:id="rId66"/>
    <p:sldId id="314" r:id="rId67"/>
    <p:sldId id="315" r:id="rId68"/>
    <p:sldId id="328" r:id="rId69"/>
    <p:sldId id="319" r:id="rId70"/>
    <p:sldId id="316" r:id="rId71"/>
    <p:sldId id="317" r:id="rId72"/>
    <p:sldId id="318" r:id="rId73"/>
    <p:sldId id="320" r:id="rId74"/>
    <p:sldId id="321" r:id="rId75"/>
    <p:sldId id="322" r:id="rId76"/>
    <p:sldId id="323" r:id="rId77"/>
    <p:sldId id="324" r:id="rId78"/>
    <p:sldId id="325" r:id="rId79"/>
    <p:sldId id="326" r:id="rId80"/>
    <p:sldId id="327" r:id="rId8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84" autoAdjust="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presProps" Target="presProps.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FB90E951-04BB-48E2-A701-5B54A0888040}" type="datetimeFigureOut">
              <a:rPr lang="en-US" smtClean="0"/>
              <a:pPr/>
              <a:t>4/29/2014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90E951-04BB-48E2-A701-5B54A0888040}"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90E951-04BB-48E2-A701-5B54A0888040}"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B90E951-04BB-48E2-A701-5B54A0888040}"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FB90E951-04BB-48E2-A701-5B54A0888040}" type="datetimeFigureOut">
              <a:rPr lang="en-US" smtClean="0"/>
              <a:pPr/>
              <a:t>4/29/2014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90E951-04BB-48E2-A701-5B54A0888040}" type="datetimeFigureOut">
              <a:rPr lang="en-US" smtClean="0"/>
              <a:pPr/>
              <a:t>4/29/2014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FB90E951-04BB-48E2-A701-5B54A0888040}" type="datetimeFigureOut">
              <a:rPr lang="en-US" smtClean="0"/>
              <a:pPr/>
              <a:t>4/29/2014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FB90E951-04BB-48E2-A701-5B54A0888040}" type="datetimeFigureOut">
              <a:rPr lang="en-US" smtClean="0"/>
              <a:pPr/>
              <a:t>4/29/2014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B90E951-04BB-48E2-A701-5B54A0888040}" type="datetimeFigureOut">
              <a:rPr lang="en-US" smtClean="0"/>
              <a:pPr/>
              <a:t>4/29/2014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FB90E951-04BB-48E2-A701-5B54A0888040}" type="datetimeFigureOut">
              <a:rPr lang="en-US" smtClean="0"/>
              <a:pPr/>
              <a:t>4/29/2014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122983D-4479-4C79-AC12-BEC5A1B993B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FB90E951-04BB-48E2-A701-5B54A0888040}" type="datetimeFigureOut">
              <a:rPr lang="en-US" smtClean="0"/>
              <a:pPr/>
              <a:t>4/29/2014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A122983D-4479-4C79-AC12-BEC5A1B993BC}"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FB90E951-04BB-48E2-A701-5B54A0888040}" type="datetimeFigureOut">
              <a:rPr lang="en-US" smtClean="0"/>
              <a:pPr/>
              <a:t>4/29/2014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122983D-4479-4C79-AC12-BEC5A1B993BC}"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youtube.com/watch?v=do0x-Egc6oA" TargetMode="External"/><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youtube.com/watch?v=F25jYyU1u1o"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3.gi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hyperlink" Target="http://en.wikipedia.org/wiki/2011_Libyan_uprising" TargetMode="Externa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hyperlink" Target="http://www.youtube.com/watch?v=_fy-uhxiXcE" TargetMode="External"/><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hyperlink" Target="https://www.youtube.com/watch?v=lZNttC-xCMA"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hyperlink" Target="http://www.youtube.com/watch?v=QikSorPak6M" TargetMode="Externa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hyperlink" Target="https://www.youtube.com/watch?v=2h4DkpFP_aw&amp;list=PL8dPuuaLjXtMwmepBjTSG593eG7ObzO7s" TargetMode="Externa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hyperlink" Target="http://en.wikipedia.org/wiki/Gary_Hart" TargetMode="External"/><Relationship Id="rId3" Type="http://schemas.openxmlformats.org/officeDocument/2006/relationships/hyperlink" Target="http://en.wikipedia.org/wiki/Jesse_Jackson" TargetMode="External"/><Relationship Id="rId7" Type="http://schemas.openxmlformats.org/officeDocument/2006/relationships/hyperlink" Target="http://en.wikipedia.org/wiki/Illinois" TargetMode="External"/><Relationship Id="rId12" Type="http://schemas.openxmlformats.org/officeDocument/2006/relationships/hyperlink" Target="http://en.wikipedia.org/wiki/Delaware" TargetMode="External"/><Relationship Id="rId2" Type="http://schemas.openxmlformats.org/officeDocument/2006/relationships/hyperlink" Target="http://en.wikipedia.org/wiki/Michael_Dukakis" TargetMode="External"/><Relationship Id="rId1" Type="http://schemas.openxmlformats.org/officeDocument/2006/relationships/slideLayout" Target="../slideLayouts/slideLayout2.xml"/><Relationship Id="rId6" Type="http://schemas.openxmlformats.org/officeDocument/2006/relationships/hyperlink" Target="http://en.wikipedia.org/wiki/Paul_Simon_(politician)" TargetMode="External"/><Relationship Id="rId11" Type="http://schemas.openxmlformats.org/officeDocument/2006/relationships/hyperlink" Target="http://en.wikipedia.org/wiki/Joe_Biden" TargetMode="External"/><Relationship Id="rId5" Type="http://schemas.openxmlformats.org/officeDocument/2006/relationships/hyperlink" Target="http://en.wikipedia.org/wiki/Dick_Gephardt" TargetMode="External"/><Relationship Id="rId10" Type="http://schemas.openxmlformats.org/officeDocument/2006/relationships/hyperlink" Target="http://en.wikipedia.org/wiki/Bruce_Babbitt" TargetMode="External"/><Relationship Id="rId4" Type="http://schemas.openxmlformats.org/officeDocument/2006/relationships/hyperlink" Target="http://en.wikipedia.org/wiki/Tennessee" TargetMode="External"/><Relationship Id="rId9" Type="http://schemas.openxmlformats.org/officeDocument/2006/relationships/hyperlink" Target="http://en.wikipedia.org/wiki/Colorado"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hyperlink" Target="https://www.youtube.com/watch?v=0MW44jsYi0g"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hyperlink" Target="http://www.youtube.com/watch?v=neDgVb9YHcA&amp;feature=related" TargetMode="Externa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3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Chapter 26</a:t>
            </a:r>
            <a:endParaRPr lang="en-US" dirty="0"/>
          </a:p>
        </p:txBody>
      </p:sp>
      <p:sp>
        <p:nvSpPr>
          <p:cNvPr id="3" name="Subtitle 2"/>
          <p:cNvSpPr>
            <a:spLocks noGrp="1"/>
          </p:cNvSpPr>
          <p:nvPr>
            <p:ph type="subTitle" idx="1"/>
          </p:nvPr>
        </p:nvSpPr>
        <p:spPr/>
        <p:txBody>
          <a:bodyPr/>
          <a:lstStyle/>
          <a:p>
            <a:r>
              <a:rPr lang="en-US" dirty="0" smtClean="0"/>
              <a:t>Resurgence: 1981-1992</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“Trickle-down Economics” – If businesses are prosperous, they will hire workers who will also become prosperous.  Prosperity trickles down from the entrepreneurs to the workers.</a:t>
            </a:r>
          </a:p>
          <a:p>
            <a:endParaRPr lang="en-US" dirty="0"/>
          </a:p>
        </p:txBody>
      </p:sp>
      <p:pic>
        <p:nvPicPr>
          <p:cNvPr id="4" name="Picture 3" descr="construction workers.jpg"/>
          <p:cNvPicPr>
            <a:picLocks noChangeAspect="1"/>
          </p:cNvPicPr>
          <p:nvPr/>
        </p:nvPicPr>
        <p:blipFill>
          <a:blip r:embed="rId2" cstate="print"/>
          <a:stretch>
            <a:fillRect/>
          </a:stretch>
        </p:blipFill>
        <p:spPr>
          <a:xfrm>
            <a:off x="4495800" y="3709034"/>
            <a:ext cx="4318000" cy="2882265"/>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Budget cuts</a:t>
            </a:r>
          </a:p>
          <a:p>
            <a:r>
              <a:rPr lang="en-US" dirty="0" smtClean="0"/>
              <a:t>Democrat-controlled congress opposed Reagan.</a:t>
            </a:r>
          </a:p>
          <a:p>
            <a:pPr lvl="1"/>
            <a:r>
              <a:rPr lang="en-US" dirty="0" smtClean="0"/>
              <a:t>“Safety net” programs got cut. AFDC</a:t>
            </a:r>
          </a:p>
          <a:p>
            <a:pPr lvl="1"/>
            <a:r>
              <a:rPr lang="en-US" dirty="0" smtClean="0"/>
              <a:t>Job training programs for the low income</a:t>
            </a:r>
          </a:p>
          <a:p>
            <a:pPr lvl="1"/>
            <a:r>
              <a:rPr lang="en-US" dirty="0" smtClean="0"/>
              <a:t>Homelessness increased</a:t>
            </a:r>
          </a:p>
          <a:p>
            <a:pPr lvl="1"/>
            <a:r>
              <a:rPr lang="en-US" dirty="0" smtClean="0"/>
              <a:t>Drug addiction</a:t>
            </a:r>
          </a:p>
          <a:p>
            <a:pPr lvl="1"/>
            <a:endParaRPr lang="en-US" dirty="0" smtClean="0"/>
          </a:p>
          <a:p>
            <a:r>
              <a:rPr lang="en-US" dirty="0" smtClean="0"/>
              <a:t>Increased defense spending</a:t>
            </a:r>
          </a:p>
          <a:p>
            <a:pPr lvl="1"/>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Tax cuts + Increases in defense spending + Unwillingness of Congress to make meaningful budget cuts = HUGE DEFICIT PROBLEM</a:t>
            </a:r>
          </a:p>
          <a:p>
            <a:r>
              <a:rPr lang="en-US" dirty="0" smtClean="0"/>
              <a:t>Growing national debt</a:t>
            </a:r>
          </a:p>
          <a:p>
            <a:r>
              <a:rPr lang="en-US" dirty="0" smtClean="0"/>
              <a:t>National Debt in 1979: $834,000,000,000</a:t>
            </a:r>
          </a:p>
          <a:p>
            <a:r>
              <a:rPr lang="en-US" dirty="0" smtClean="0"/>
              <a:t>National Debt in 1990: $2,300,000,000,000</a:t>
            </a:r>
          </a:p>
          <a:p>
            <a:pPr lvl="1"/>
            <a:r>
              <a:rPr lang="en-US" dirty="0" smtClean="0"/>
              <a:t>The debt almost quadrupled in 10 years.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FYI</a:t>
            </a:r>
            <a:endParaRPr lang="en-US" dirty="0"/>
          </a:p>
        </p:txBody>
      </p:sp>
      <p:sp>
        <p:nvSpPr>
          <p:cNvPr id="3" name="Content Placeholder 2"/>
          <p:cNvSpPr>
            <a:spLocks noGrp="1"/>
          </p:cNvSpPr>
          <p:nvPr>
            <p:ph idx="1"/>
          </p:nvPr>
        </p:nvSpPr>
        <p:spPr/>
        <p:txBody>
          <a:bodyPr/>
          <a:lstStyle/>
          <a:p>
            <a:r>
              <a:rPr lang="en-US" dirty="0" smtClean="0"/>
              <a:t>On January 20, 2009, the national debt was 10,600,000,000,000.</a:t>
            </a:r>
          </a:p>
          <a:p>
            <a:r>
              <a:rPr lang="en-US" dirty="0" smtClean="0"/>
              <a:t>On April 18, 2013, the national debt was 16,700,000,000,000.</a:t>
            </a:r>
          </a:p>
          <a:p>
            <a:r>
              <a:rPr lang="en-US" dirty="0" smtClean="0"/>
              <a:t>On April 28, 2014, the national debt was 17,551,000,000,000</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Gramm-Rudman Act – required the federal government to have a balanced budget or automatic spending cuts would be triggered.</a:t>
            </a:r>
          </a:p>
          <a:p>
            <a:r>
              <a:rPr lang="en-US" dirty="0" smtClean="0"/>
              <a:t>Part of the act was found unconstitutional and the act had no long-term impact on reducing the budget deficit.</a:t>
            </a:r>
          </a:p>
          <a:p>
            <a:endParaRPr lang="en-US" dirty="0" smtClean="0"/>
          </a:p>
          <a:p>
            <a:r>
              <a:rPr lang="en-US" sz="1600" dirty="0" smtClean="0"/>
              <a:t>Senator Phil Gramm of Texas</a:t>
            </a:r>
          </a:p>
          <a:p>
            <a:pPr>
              <a:buNone/>
            </a:pPr>
            <a:endParaRPr lang="en-US" dirty="0" smtClean="0"/>
          </a:p>
        </p:txBody>
      </p:sp>
      <p:pic>
        <p:nvPicPr>
          <p:cNvPr id="4" name="Picture 3" descr="phil gramm.jpg"/>
          <p:cNvPicPr>
            <a:picLocks noChangeAspect="1"/>
          </p:cNvPicPr>
          <p:nvPr/>
        </p:nvPicPr>
        <p:blipFill>
          <a:blip r:embed="rId2" cstate="print"/>
          <a:stretch>
            <a:fillRect/>
          </a:stretch>
        </p:blipFill>
        <p:spPr>
          <a:xfrm>
            <a:off x="5943600" y="4114800"/>
            <a:ext cx="2540000" cy="25654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The recession from the Carter administration continued into the Reagan presidency.  </a:t>
            </a:r>
          </a:p>
          <a:p>
            <a:r>
              <a:rPr lang="en-US" dirty="0" smtClean="0"/>
              <a:t>Although Reagan decided to allow the government to raise taxes on businesses, the economy improved by 1983.</a:t>
            </a:r>
          </a:p>
          <a:p>
            <a:r>
              <a:rPr lang="en-US" dirty="0" smtClean="0"/>
              <a:t>Boom time: low unemployment, low interest rates, low oil prices. (Houston went bust.)</a:t>
            </a:r>
          </a:p>
          <a:p>
            <a:r>
              <a:rPr lang="en-US" dirty="0" smtClean="0"/>
              <a:t>Housing market and per capita income grew.</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 Doctrine</a:t>
            </a:r>
            <a:endParaRPr lang="en-US" dirty="0"/>
          </a:p>
        </p:txBody>
      </p:sp>
      <p:sp>
        <p:nvSpPr>
          <p:cNvPr id="3" name="Content Placeholder 2"/>
          <p:cNvSpPr>
            <a:spLocks noGrp="1"/>
          </p:cNvSpPr>
          <p:nvPr>
            <p:ph idx="1"/>
          </p:nvPr>
        </p:nvSpPr>
        <p:spPr/>
        <p:txBody>
          <a:bodyPr/>
          <a:lstStyle/>
          <a:p>
            <a:r>
              <a:rPr lang="en-US" dirty="0" smtClean="0"/>
              <a:t>Post-Vietnam paralysis – “Never again.” “Not another Vietnam.”</a:t>
            </a:r>
          </a:p>
          <a:p>
            <a:r>
              <a:rPr lang="en-US" dirty="0" smtClean="0"/>
              <a:t>Soviet invasion of Afghanistan</a:t>
            </a:r>
          </a:p>
          <a:p>
            <a:r>
              <a:rPr lang="en-US" dirty="0" smtClean="0"/>
              <a:t>Communist revolutions in </a:t>
            </a:r>
          </a:p>
          <a:p>
            <a:pPr lvl="1">
              <a:buNone/>
            </a:pPr>
            <a:r>
              <a:rPr lang="en-US" dirty="0" smtClean="0"/>
              <a:t>	Latin America</a:t>
            </a:r>
          </a:p>
          <a:p>
            <a:endParaRPr lang="en-US" dirty="0" smtClean="0"/>
          </a:p>
          <a:p>
            <a:r>
              <a:rPr lang="en-US" dirty="0" smtClean="0"/>
              <a:t>To contain or not to contain?</a:t>
            </a:r>
            <a:endParaRPr lang="en-US" dirty="0"/>
          </a:p>
        </p:txBody>
      </p:sp>
      <p:pic>
        <p:nvPicPr>
          <p:cNvPr id="4" name="Picture 3" descr="natgeog afghan girl.jpeg"/>
          <p:cNvPicPr>
            <a:picLocks noChangeAspect="1"/>
          </p:cNvPicPr>
          <p:nvPr/>
        </p:nvPicPr>
        <p:blipFill>
          <a:blip r:embed="rId2" cstate="print"/>
          <a:stretch>
            <a:fillRect/>
          </a:stretch>
        </p:blipFill>
        <p:spPr>
          <a:xfrm>
            <a:off x="6096000" y="2438400"/>
            <a:ext cx="2859676" cy="4176712"/>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 Doctrine</a:t>
            </a:r>
            <a:endParaRPr lang="en-US" dirty="0"/>
          </a:p>
        </p:txBody>
      </p:sp>
      <p:sp>
        <p:nvSpPr>
          <p:cNvPr id="3" name="Content Placeholder 2"/>
          <p:cNvSpPr>
            <a:spLocks noGrp="1"/>
          </p:cNvSpPr>
          <p:nvPr>
            <p:ph idx="1"/>
          </p:nvPr>
        </p:nvSpPr>
        <p:spPr/>
        <p:txBody>
          <a:bodyPr/>
          <a:lstStyle/>
          <a:p>
            <a:r>
              <a:rPr lang="en-US" dirty="0" smtClean="0"/>
              <a:t>Reagan: The Soviet Union is an “evil empire.”</a:t>
            </a:r>
          </a:p>
          <a:p>
            <a:pPr lvl="1"/>
            <a:r>
              <a:rPr lang="en-US" dirty="0" smtClean="0"/>
              <a:t>Genocide in Afghanistan</a:t>
            </a:r>
          </a:p>
          <a:p>
            <a:pPr lvl="1"/>
            <a:r>
              <a:rPr lang="en-US" dirty="0" smtClean="0"/>
              <a:t>Soviets down KAL 007 passenger airliner in 1983</a:t>
            </a:r>
          </a:p>
          <a:p>
            <a:pPr lvl="1"/>
            <a:r>
              <a:rPr lang="en-US" dirty="0" smtClean="0"/>
              <a:t>U.S. Army major murdered in East Germany 1985</a:t>
            </a:r>
            <a:endParaRPr lang="en-US" dirty="0"/>
          </a:p>
        </p:txBody>
      </p:sp>
      <p:pic>
        <p:nvPicPr>
          <p:cNvPr id="4" name="Picture 3" descr="Time KAL 007.jpg"/>
          <p:cNvPicPr>
            <a:picLocks noChangeAspect="1"/>
          </p:cNvPicPr>
          <p:nvPr/>
        </p:nvPicPr>
        <p:blipFill>
          <a:blip r:embed="rId2" cstate="print"/>
          <a:stretch>
            <a:fillRect/>
          </a:stretch>
        </p:blipFill>
        <p:spPr>
          <a:xfrm>
            <a:off x="2057400" y="3886199"/>
            <a:ext cx="2057400" cy="2721077"/>
          </a:xfrm>
          <a:prstGeom prst="rect">
            <a:avLst/>
          </a:prstGeom>
        </p:spPr>
      </p:pic>
      <p:sp>
        <p:nvSpPr>
          <p:cNvPr id="5" name="TextBox 4"/>
          <p:cNvSpPr txBox="1"/>
          <p:nvPr/>
        </p:nvSpPr>
        <p:spPr>
          <a:xfrm>
            <a:off x="4953001" y="4572000"/>
            <a:ext cx="3200400" cy="923330"/>
          </a:xfrm>
          <a:prstGeom prst="rect">
            <a:avLst/>
          </a:prstGeom>
          <a:noFill/>
        </p:spPr>
        <p:txBody>
          <a:bodyPr wrap="square" rtlCol="0">
            <a:spAutoFit/>
          </a:bodyPr>
          <a:lstStyle/>
          <a:p>
            <a:r>
              <a:rPr lang="en-US" dirty="0" smtClean="0"/>
              <a:t>Reagan’s “Evil Empire” speech </a:t>
            </a:r>
            <a:r>
              <a:rPr lang="en-US" dirty="0" smtClean="0">
                <a:hlinkClick r:id="rId3"/>
              </a:rPr>
              <a:t>http://www.youtube.com/watch?v=do0x-Egc6oA</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 Doctrine</a:t>
            </a:r>
            <a:endParaRPr lang="en-US" dirty="0"/>
          </a:p>
        </p:txBody>
      </p:sp>
      <p:sp>
        <p:nvSpPr>
          <p:cNvPr id="3" name="Content Placeholder 2"/>
          <p:cNvSpPr>
            <a:spLocks noGrp="1"/>
          </p:cNvSpPr>
          <p:nvPr>
            <p:ph idx="1"/>
          </p:nvPr>
        </p:nvSpPr>
        <p:spPr/>
        <p:txBody>
          <a:bodyPr>
            <a:normAutofit lnSpcReduction="10000"/>
          </a:bodyPr>
          <a:lstStyle/>
          <a:p>
            <a:r>
              <a:rPr lang="en-US" sz="4000" dirty="0" smtClean="0"/>
              <a:t>The Reagan Doctrine pledged America’s support to insurgent groups battling Communist governments in the Third World.</a:t>
            </a:r>
          </a:p>
          <a:p>
            <a:r>
              <a:rPr lang="en-US" sz="4000" dirty="0" smtClean="0">
                <a:hlinkClick r:id="rId2"/>
              </a:rPr>
              <a:t>State of the Union 1985 http://www.youtube.com/watch?v=F25jYyU1u1o</a:t>
            </a:r>
            <a:r>
              <a:rPr lang="en-US" sz="4000" dirty="0" smtClean="0"/>
              <a:t> </a:t>
            </a:r>
            <a:endParaRPr lang="en-US" sz="4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the “Third World?”</a:t>
            </a:r>
            <a:endParaRPr lang="en-US" dirty="0"/>
          </a:p>
        </p:txBody>
      </p:sp>
      <p:sp>
        <p:nvSpPr>
          <p:cNvPr id="3" name="Content Placeholder 2"/>
          <p:cNvSpPr>
            <a:spLocks noGrp="1"/>
          </p:cNvSpPr>
          <p:nvPr>
            <p:ph idx="1"/>
          </p:nvPr>
        </p:nvSpPr>
        <p:spPr/>
        <p:txBody>
          <a:bodyPr/>
          <a:lstStyle/>
          <a:p>
            <a:r>
              <a:rPr lang="en-US" dirty="0" smtClean="0"/>
              <a:t>First World – U.S. and its allies</a:t>
            </a:r>
          </a:p>
          <a:p>
            <a:r>
              <a:rPr lang="en-US" dirty="0" smtClean="0"/>
              <a:t>Second World – U.S.S.R. and its allies</a:t>
            </a:r>
          </a:p>
          <a:p>
            <a:r>
              <a:rPr lang="en-US" dirty="0" smtClean="0"/>
              <a:t>Third World – everyone else</a:t>
            </a:r>
          </a:p>
          <a:p>
            <a:r>
              <a:rPr lang="en-US" dirty="0" smtClean="0"/>
              <a:t>The under-developed nations of the world, especially those with widespread poverty, particularly in Africa, Asia, and Latin America.</a:t>
            </a:r>
          </a:p>
          <a:p>
            <a:r>
              <a:rPr lang="en-US" dirty="0" smtClean="0"/>
              <a:t>The modern term is “developing nations.”</a:t>
            </a:r>
          </a:p>
          <a:p>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Reagan Revolution</a:t>
            </a:r>
            <a:endParaRPr lang="en-US" dirty="0"/>
          </a:p>
        </p:txBody>
      </p:sp>
      <p:sp>
        <p:nvSpPr>
          <p:cNvPr id="3" name="Text Placeholder 2"/>
          <p:cNvSpPr>
            <a:spLocks noGrp="1"/>
          </p:cNvSpPr>
          <p:nvPr>
            <p:ph type="body" idx="1"/>
          </p:nvPr>
        </p:nvSpPr>
        <p:spPr/>
        <p:txBody>
          <a:bodyPr/>
          <a:lstStyle/>
          <a:p>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third_world_map.jpg"/>
          <p:cNvPicPr>
            <a:picLocks noChangeAspect="1"/>
          </p:cNvPicPr>
          <p:nvPr/>
        </p:nvPicPr>
        <p:blipFill>
          <a:blip r:embed="rId2" cstate="print"/>
          <a:stretch>
            <a:fillRect/>
          </a:stretch>
        </p:blipFill>
        <p:spPr>
          <a:xfrm>
            <a:off x="685800" y="990600"/>
            <a:ext cx="8064143" cy="4706527"/>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Cold War Battleground: Central America</a:t>
            </a:r>
            <a:endParaRPr lang="en-US" dirty="0"/>
          </a:p>
        </p:txBody>
      </p:sp>
      <p:sp>
        <p:nvSpPr>
          <p:cNvPr id="3" name="Content Placeholder 2"/>
          <p:cNvSpPr>
            <a:spLocks noGrp="1"/>
          </p:cNvSpPr>
          <p:nvPr>
            <p:ph idx="1"/>
          </p:nvPr>
        </p:nvSpPr>
        <p:spPr/>
        <p:txBody>
          <a:bodyPr/>
          <a:lstStyle/>
          <a:p>
            <a:r>
              <a:rPr lang="en-US" dirty="0" smtClean="0"/>
              <a:t>El Salvador: U.S. supported the democratic government while the Soviets and Cubans backed communist guerillas trying to overthrow the government.</a:t>
            </a:r>
          </a:p>
          <a:p>
            <a:endParaRPr lang="en-US" dirty="0"/>
          </a:p>
        </p:txBody>
      </p:sp>
      <p:pic>
        <p:nvPicPr>
          <p:cNvPr id="4" name="Picture 3" descr="mapcentralamerica.gif"/>
          <p:cNvPicPr>
            <a:picLocks noChangeAspect="1"/>
          </p:cNvPicPr>
          <p:nvPr/>
        </p:nvPicPr>
        <p:blipFill>
          <a:blip r:embed="rId2" cstate="print"/>
          <a:stretch>
            <a:fillRect/>
          </a:stretch>
        </p:blipFill>
        <p:spPr>
          <a:xfrm>
            <a:off x="3276600" y="3424782"/>
            <a:ext cx="4210050" cy="3128417"/>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Cold War Battleground: Central America</a:t>
            </a:r>
            <a:endParaRPr lang="en-US" dirty="0"/>
          </a:p>
        </p:txBody>
      </p:sp>
      <p:sp>
        <p:nvSpPr>
          <p:cNvPr id="3" name="Content Placeholder 2"/>
          <p:cNvSpPr>
            <a:spLocks noGrp="1"/>
          </p:cNvSpPr>
          <p:nvPr>
            <p:ph idx="1"/>
          </p:nvPr>
        </p:nvSpPr>
        <p:spPr/>
        <p:txBody>
          <a:bodyPr/>
          <a:lstStyle/>
          <a:p>
            <a:r>
              <a:rPr lang="en-US" b="1" dirty="0" smtClean="0">
                <a:latin typeface="Algerian" pitchFamily="82" charset="0"/>
              </a:rPr>
              <a:t>Nicaragua: </a:t>
            </a:r>
            <a:r>
              <a:rPr lang="en-US" b="1" dirty="0" smtClean="0"/>
              <a:t>Communist Sandinista </a:t>
            </a:r>
            <a:r>
              <a:rPr lang="en-US" dirty="0" smtClean="0"/>
              <a:t>government supplying aid to communist rebels in El Salvador.</a:t>
            </a:r>
          </a:p>
          <a:p>
            <a:r>
              <a:rPr lang="en-US" dirty="0" smtClean="0"/>
              <a:t>U.S. supported the anti-Sandinistas called </a:t>
            </a:r>
            <a:r>
              <a:rPr lang="en-US" b="1" dirty="0" smtClean="0"/>
              <a:t>Contras</a:t>
            </a:r>
            <a:r>
              <a:rPr lang="en-US" dirty="0" smtClean="0"/>
              <a:t>.</a:t>
            </a:r>
          </a:p>
          <a:p>
            <a:r>
              <a:rPr lang="en-US" dirty="0" smtClean="0"/>
              <a:t>The Democrat-controlled Congress opposed helping the anti-communist forces and wanted to foster stability in the region by compromising with the Sandinistas (communists).</a:t>
            </a:r>
          </a:p>
          <a:p>
            <a:r>
              <a:rPr lang="en-US" dirty="0" smtClean="0"/>
              <a:t>The Democrats wanted to send economic aid to the region instead. </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Cold War Battleground: Central America</a:t>
            </a:r>
            <a:endParaRPr lang="en-US" dirty="0"/>
          </a:p>
        </p:txBody>
      </p:sp>
      <p:sp>
        <p:nvSpPr>
          <p:cNvPr id="3" name="Content Placeholder 2"/>
          <p:cNvSpPr>
            <a:spLocks noGrp="1"/>
          </p:cNvSpPr>
          <p:nvPr>
            <p:ph idx="1"/>
          </p:nvPr>
        </p:nvSpPr>
        <p:spPr/>
        <p:txBody>
          <a:bodyPr/>
          <a:lstStyle/>
          <a:p>
            <a:r>
              <a:rPr lang="en-US" dirty="0" smtClean="0">
                <a:latin typeface="Algerian" pitchFamily="82" charset="0"/>
              </a:rPr>
              <a:t>Granada: </a:t>
            </a:r>
            <a:r>
              <a:rPr lang="en-US" dirty="0" smtClean="0"/>
              <a:t>Communist country used as a fueling station for Cuba in its support for the communist war in Africa.</a:t>
            </a:r>
          </a:p>
          <a:p>
            <a:r>
              <a:rPr lang="en-US" dirty="0" smtClean="0"/>
              <a:t> An even more strict communist government came to power.</a:t>
            </a:r>
          </a:p>
          <a:p>
            <a:r>
              <a:rPr lang="en-US" dirty="0" smtClean="0"/>
              <a:t>Reagan sent in the U.S. military to evacuate American medical students and to toss the communists out of power.</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aribbean-map.gif"/>
          <p:cNvPicPr>
            <a:picLocks noGrp="1" noChangeAspect="1"/>
          </p:cNvPicPr>
          <p:nvPr>
            <p:ph idx="1"/>
          </p:nvPr>
        </p:nvPicPr>
        <p:blipFill>
          <a:blip r:embed="rId2" cstate="print"/>
          <a:stretch>
            <a:fillRect/>
          </a:stretch>
        </p:blipFill>
        <p:spPr>
          <a:xfrm>
            <a:off x="381000" y="533400"/>
            <a:ext cx="8289890" cy="5867400"/>
          </a:xfr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Cold War Battleground: Angola</a:t>
            </a:r>
            <a:endParaRPr lang="en-US" dirty="0"/>
          </a:p>
        </p:txBody>
      </p:sp>
      <p:sp>
        <p:nvSpPr>
          <p:cNvPr id="3" name="Content Placeholder 2"/>
          <p:cNvSpPr>
            <a:spLocks noGrp="1"/>
          </p:cNvSpPr>
          <p:nvPr>
            <p:ph idx="1"/>
          </p:nvPr>
        </p:nvSpPr>
        <p:spPr/>
        <p:txBody>
          <a:bodyPr/>
          <a:lstStyle/>
          <a:p>
            <a:r>
              <a:rPr lang="en-US" dirty="0" smtClean="0"/>
              <a:t>Cubans were supporting a Communist regime against anti-communist forces trying to overthrow Angola.</a:t>
            </a:r>
          </a:p>
          <a:p>
            <a:r>
              <a:rPr lang="en-US" dirty="0" smtClean="0"/>
              <a:t>U.S. sent supplies.</a:t>
            </a:r>
          </a:p>
          <a:p>
            <a:r>
              <a:rPr lang="en-US" dirty="0" smtClean="0"/>
              <a:t>Cubans withdrew in 1988.</a:t>
            </a:r>
            <a:endParaRPr lang="en-US" dirty="0"/>
          </a:p>
        </p:txBody>
      </p:sp>
      <p:pic>
        <p:nvPicPr>
          <p:cNvPr id="4" name="Picture 3" descr="Africa Angola.jpg"/>
          <p:cNvPicPr>
            <a:picLocks noChangeAspect="1"/>
          </p:cNvPicPr>
          <p:nvPr/>
        </p:nvPicPr>
        <p:blipFill>
          <a:blip r:embed="rId2" cstate="print"/>
          <a:stretch>
            <a:fillRect/>
          </a:stretch>
        </p:blipFill>
        <p:spPr>
          <a:xfrm>
            <a:off x="5029200" y="3048000"/>
            <a:ext cx="3305175" cy="3590925"/>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Cold War </a:t>
            </a:r>
            <a:r>
              <a:rPr lang="en-US" dirty="0" err="1" smtClean="0"/>
              <a:t>Battleground:Afghanistan</a:t>
            </a:r>
            <a:endParaRPr lang="en-US" dirty="0"/>
          </a:p>
        </p:txBody>
      </p:sp>
      <p:sp>
        <p:nvSpPr>
          <p:cNvPr id="3" name="Content Placeholder 2"/>
          <p:cNvSpPr>
            <a:spLocks noGrp="1"/>
          </p:cNvSpPr>
          <p:nvPr>
            <p:ph idx="1"/>
          </p:nvPr>
        </p:nvSpPr>
        <p:spPr/>
        <p:txBody>
          <a:bodyPr/>
          <a:lstStyle/>
          <a:p>
            <a:r>
              <a:rPr lang="en-US" dirty="0" smtClean="0"/>
              <a:t>Soviets invaded Afghanistan in 1979.</a:t>
            </a:r>
          </a:p>
          <a:p>
            <a:r>
              <a:rPr lang="en-US" dirty="0" err="1" smtClean="0"/>
              <a:t>Mujahideen</a:t>
            </a:r>
            <a:r>
              <a:rPr lang="en-US" dirty="0" smtClean="0"/>
              <a:t> was the guerilla forces fighting communism.</a:t>
            </a:r>
          </a:p>
          <a:p>
            <a:r>
              <a:rPr lang="en-US" dirty="0" smtClean="0"/>
              <a:t>Brutal war: Total warfare. (page 626)</a:t>
            </a:r>
          </a:p>
          <a:p>
            <a:r>
              <a:rPr lang="en-US" dirty="0" smtClean="0"/>
              <a:t>Reagan supplied </a:t>
            </a:r>
            <a:r>
              <a:rPr lang="en-US" dirty="0" err="1" smtClean="0"/>
              <a:t>Mujahideen</a:t>
            </a:r>
            <a:r>
              <a:rPr lang="en-US" dirty="0" smtClean="0"/>
              <a:t> with stinger missiles and advisors.</a:t>
            </a:r>
          </a:p>
          <a:p>
            <a:r>
              <a:rPr lang="en-US" dirty="0" smtClean="0"/>
              <a:t>After 10 years of battling the fierce </a:t>
            </a:r>
            <a:r>
              <a:rPr lang="en-US" dirty="0" err="1" smtClean="0"/>
              <a:t>Mujahideen</a:t>
            </a:r>
            <a:r>
              <a:rPr lang="en-US" dirty="0" smtClean="0"/>
              <a:t>, the Soviets withdrew.  Some said it was the “Soviet Vietnam.”</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ujahideen with rpg.jpg"/>
          <p:cNvPicPr>
            <a:picLocks noGrp="1" noChangeAspect="1"/>
          </p:cNvPicPr>
          <p:nvPr>
            <p:ph idx="1"/>
          </p:nvPr>
        </p:nvPicPr>
        <p:blipFill>
          <a:blip r:embed="rId2" cstate="print"/>
          <a:stretch>
            <a:fillRect/>
          </a:stretch>
        </p:blipFill>
        <p:spPr>
          <a:xfrm>
            <a:off x="457200" y="914400"/>
            <a:ext cx="3124200" cy="2057400"/>
          </a:xfrm>
        </p:spPr>
      </p:pic>
      <p:pic>
        <p:nvPicPr>
          <p:cNvPr id="5" name="Picture 4" descr="soviet attack on camel caravan afg.jpg"/>
          <p:cNvPicPr>
            <a:picLocks noChangeAspect="1"/>
          </p:cNvPicPr>
          <p:nvPr/>
        </p:nvPicPr>
        <p:blipFill>
          <a:blip r:embed="rId3" cstate="print"/>
          <a:stretch>
            <a:fillRect/>
          </a:stretch>
        </p:blipFill>
        <p:spPr>
          <a:xfrm>
            <a:off x="304800" y="3352800"/>
            <a:ext cx="5715000" cy="3333750"/>
          </a:xfrm>
          <a:prstGeom prst="rect">
            <a:avLst/>
          </a:prstGeom>
        </p:spPr>
      </p:pic>
      <p:pic>
        <p:nvPicPr>
          <p:cNvPr id="6" name="Picture 5" descr="mujahideed with rifles.jpg"/>
          <p:cNvPicPr>
            <a:picLocks noChangeAspect="1"/>
          </p:cNvPicPr>
          <p:nvPr/>
        </p:nvPicPr>
        <p:blipFill>
          <a:blip r:embed="rId4" cstate="print"/>
          <a:stretch>
            <a:fillRect/>
          </a:stretch>
        </p:blipFill>
        <p:spPr>
          <a:xfrm>
            <a:off x="4114800" y="304800"/>
            <a:ext cx="4505325" cy="3352800"/>
          </a:xfrm>
          <a:prstGeom prst="rect">
            <a:avLst/>
          </a:prstGeom>
        </p:spPr>
      </p:pic>
      <p:sp>
        <p:nvSpPr>
          <p:cNvPr id="7" name="TextBox 6"/>
          <p:cNvSpPr txBox="1"/>
          <p:nvPr/>
        </p:nvSpPr>
        <p:spPr>
          <a:xfrm>
            <a:off x="6172200" y="6019800"/>
            <a:ext cx="2590800" cy="646331"/>
          </a:xfrm>
          <a:prstGeom prst="rect">
            <a:avLst/>
          </a:prstGeom>
          <a:noFill/>
        </p:spPr>
        <p:txBody>
          <a:bodyPr wrap="square" rtlCol="0">
            <a:spAutoFit/>
          </a:bodyPr>
          <a:lstStyle/>
          <a:p>
            <a:r>
              <a:rPr lang="en-US" dirty="0" smtClean="0"/>
              <a:t>Soviet helicopter attack on a camel caravan</a:t>
            </a:r>
            <a:endParaRPr lang="en-US" dirty="0"/>
          </a:p>
        </p:txBody>
      </p:sp>
      <p:sp>
        <p:nvSpPr>
          <p:cNvPr id="8" name="TextBox 7"/>
          <p:cNvSpPr txBox="1"/>
          <p:nvPr/>
        </p:nvSpPr>
        <p:spPr>
          <a:xfrm>
            <a:off x="7086600" y="3733800"/>
            <a:ext cx="1376467" cy="369332"/>
          </a:xfrm>
          <a:prstGeom prst="rect">
            <a:avLst/>
          </a:prstGeom>
          <a:noFill/>
        </p:spPr>
        <p:txBody>
          <a:bodyPr wrap="none" rtlCol="0">
            <a:spAutoFit/>
          </a:bodyPr>
          <a:lstStyle/>
          <a:p>
            <a:r>
              <a:rPr lang="en-US" dirty="0" err="1" smtClean="0"/>
              <a:t>Mujahideen</a:t>
            </a:r>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East: Lebanon</a:t>
            </a:r>
            <a:endParaRPr lang="en-US" dirty="0"/>
          </a:p>
        </p:txBody>
      </p:sp>
      <p:sp>
        <p:nvSpPr>
          <p:cNvPr id="3" name="Content Placeholder 2"/>
          <p:cNvSpPr>
            <a:spLocks noGrp="1"/>
          </p:cNvSpPr>
          <p:nvPr>
            <p:ph idx="1"/>
          </p:nvPr>
        </p:nvSpPr>
        <p:spPr/>
        <p:txBody>
          <a:bodyPr/>
          <a:lstStyle/>
          <a:p>
            <a:pPr>
              <a:buNone/>
            </a:pPr>
            <a:endParaRPr lang="en-US" dirty="0" smtClean="0"/>
          </a:p>
          <a:p>
            <a:r>
              <a:rPr lang="en-US" dirty="0" smtClean="0"/>
              <a:t>Civil War among various internal factions and neighboring Syria and the PLO.</a:t>
            </a:r>
          </a:p>
          <a:p>
            <a:r>
              <a:rPr lang="en-US" dirty="0" smtClean="0"/>
              <a:t>PLO is threatening to attack Israel from Lebanon.</a:t>
            </a:r>
          </a:p>
          <a:p>
            <a:r>
              <a:rPr lang="en-US" dirty="0" smtClean="0"/>
              <a:t>Israel attacks Lebanon 1982.</a:t>
            </a:r>
          </a:p>
          <a:p>
            <a:r>
              <a:rPr lang="en-US" dirty="0" smtClean="0"/>
              <a:t>Very tense.</a:t>
            </a:r>
          </a:p>
          <a:p>
            <a:r>
              <a:rPr lang="en-US" dirty="0" smtClean="0"/>
              <a:t>Reagan sends troops to “keep the peace.”</a:t>
            </a:r>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East: Lebanon</a:t>
            </a:r>
            <a:endParaRPr lang="en-US" dirty="0"/>
          </a:p>
        </p:txBody>
      </p:sp>
      <p:sp>
        <p:nvSpPr>
          <p:cNvPr id="3" name="Content Placeholder 2"/>
          <p:cNvSpPr>
            <a:spLocks noGrp="1"/>
          </p:cNvSpPr>
          <p:nvPr>
            <p:ph idx="1"/>
          </p:nvPr>
        </p:nvSpPr>
        <p:spPr/>
        <p:txBody>
          <a:bodyPr/>
          <a:lstStyle/>
          <a:p>
            <a:r>
              <a:rPr lang="en-US" dirty="0" smtClean="0"/>
              <a:t>The U.S. “peace-keepers” were viewed as allies of Israel by the Arabs, so they attacked the Americans.</a:t>
            </a:r>
          </a:p>
          <a:p>
            <a:r>
              <a:rPr lang="en-US" dirty="0" smtClean="0"/>
              <a:t>The U.S. began shooting back.</a:t>
            </a:r>
          </a:p>
          <a:p>
            <a:r>
              <a:rPr lang="en-US" dirty="0" smtClean="0"/>
              <a:t>10/23/1983 – car bomb hits U.S. marines barracks at Beirut airport, killing 241 Marines.</a:t>
            </a:r>
          </a:p>
          <a:p>
            <a:r>
              <a:rPr lang="en-US" dirty="0" smtClean="0"/>
              <a:t>U.S. withdrew from Lebanon.</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1980 Reagan Elected</a:t>
            </a:r>
            <a:endParaRPr lang="en-US" dirty="0"/>
          </a:p>
        </p:txBody>
      </p:sp>
      <p:sp>
        <p:nvSpPr>
          <p:cNvPr id="3" name="Content Placeholder 2"/>
          <p:cNvSpPr>
            <a:spLocks noGrp="1"/>
          </p:cNvSpPr>
          <p:nvPr>
            <p:ph sz="half" idx="1"/>
          </p:nvPr>
        </p:nvSpPr>
        <p:spPr/>
        <p:txBody>
          <a:bodyPr/>
          <a:lstStyle/>
          <a:p>
            <a:r>
              <a:rPr lang="en-US" dirty="0" smtClean="0"/>
              <a:t>Reagan years mark a shift in leadership, policies, and attitude.</a:t>
            </a:r>
          </a:p>
          <a:p>
            <a:r>
              <a:rPr lang="en-US" dirty="0" smtClean="0"/>
              <a:t>Confident Leadership</a:t>
            </a:r>
          </a:p>
          <a:p>
            <a:r>
              <a:rPr lang="en-US" dirty="0" smtClean="0"/>
              <a:t>Restoring public faith in the White House</a:t>
            </a:r>
          </a:p>
          <a:p>
            <a:r>
              <a:rPr lang="en-US" dirty="0" smtClean="0"/>
              <a:t>Limited Government</a:t>
            </a:r>
          </a:p>
          <a:p>
            <a:r>
              <a:rPr lang="en-US" dirty="0" smtClean="0"/>
              <a:t>Stand firm against Communism</a:t>
            </a:r>
            <a:endParaRPr lang="en-US" dirty="0"/>
          </a:p>
        </p:txBody>
      </p:sp>
      <p:pic>
        <p:nvPicPr>
          <p:cNvPr id="5" name="Content Placeholder 4" descr="Ronald-Reagan-first-inauguration-13.jpg"/>
          <p:cNvPicPr>
            <a:picLocks noGrp="1" noChangeAspect="1"/>
          </p:cNvPicPr>
          <p:nvPr>
            <p:ph sz="half" idx="2"/>
          </p:nvPr>
        </p:nvPicPr>
        <p:blipFill>
          <a:blip r:embed="rId2" cstate="print"/>
          <a:stretch>
            <a:fillRect/>
          </a:stretch>
        </p:blipFill>
        <p:spPr>
          <a:xfrm>
            <a:off x="4648200" y="2553445"/>
            <a:ext cx="4038600" cy="3168748"/>
          </a:xfrm>
        </p:spPr>
      </p:pic>
      <p:sp>
        <p:nvSpPr>
          <p:cNvPr id="6" name="TextBox 5"/>
          <p:cNvSpPr txBox="1"/>
          <p:nvPr/>
        </p:nvSpPr>
        <p:spPr>
          <a:xfrm>
            <a:off x="4800600" y="6019800"/>
            <a:ext cx="2810834" cy="369332"/>
          </a:xfrm>
          <a:prstGeom prst="rect">
            <a:avLst/>
          </a:prstGeom>
          <a:noFill/>
        </p:spPr>
        <p:txBody>
          <a:bodyPr wrap="none" rtlCol="0">
            <a:spAutoFit/>
          </a:bodyPr>
          <a:lstStyle/>
          <a:p>
            <a:r>
              <a:rPr lang="en-US" dirty="0" smtClean="0"/>
              <a:t>Inauguration, January 1981</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Middle East</a:t>
            </a:r>
            <a:endParaRPr lang="en-US" dirty="0"/>
          </a:p>
        </p:txBody>
      </p:sp>
      <p:sp>
        <p:nvSpPr>
          <p:cNvPr id="3" name="Content Placeholder 2"/>
          <p:cNvSpPr>
            <a:spLocks noGrp="1"/>
          </p:cNvSpPr>
          <p:nvPr>
            <p:ph idx="1"/>
          </p:nvPr>
        </p:nvSpPr>
        <p:spPr/>
        <p:txBody>
          <a:bodyPr/>
          <a:lstStyle/>
          <a:p>
            <a:r>
              <a:rPr lang="en-US" dirty="0" smtClean="0"/>
              <a:t>Arab terrorists took U.S. civilians hostage: teachers, journalists.</a:t>
            </a:r>
          </a:p>
          <a:p>
            <a:r>
              <a:rPr lang="en-US" dirty="0" err="1" smtClean="0"/>
              <a:t>Achille</a:t>
            </a:r>
            <a:r>
              <a:rPr lang="en-US" dirty="0" smtClean="0"/>
              <a:t> </a:t>
            </a:r>
            <a:r>
              <a:rPr lang="en-US" dirty="0" err="1" smtClean="0"/>
              <a:t>Lauro</a:t>
            </a:r>
            <a:r>
              <a:rPr lang="en-US" dirty="0" smtClean="0"/>
              <a:t> – Italian cruise ship hijacked by five Palestinian terrorists.  They murdered a handicapped American Jew named Leon Klinghoffer.</a:t>
            </a:r>
          </a:p>
          <a:p>
            <a:endParaRPr lang="en-US" dirty="0" smtClean="0"/>
          </a:p>
          <a:p>
            <a:endParaRPr lang="en-US" dirty="0"/>
          </a:p>
        </p:txBody>
      </p:sp>
      <p:pic>
        <p:nvPicPr>
          <p:cNvPr id="4" name="Picture 3" descr="achille lauro.jpg"/>
          <p:cNvPicPr>
            <a:picLocks noChangeAspect="1"/>
          </p:cNvPicPr>
          <p:nvPr/>
        </p:nvPicPr>
        <p:blipFill>
          <a:blip r:embed="rId2" cstate="print"/>
          <a:stretch>
            <a:fillRect/>
          </a:stretch>
        </p:blipFill>
        <p:spPr>
          <a:xfrm>
            <a:off x="4648200" y="4267200"/>
            <a:ext cx="2743200" cy="1859280"/>
          </a:xfrm>
          <a:prstGeom prst="rect">
            <a:avLst/>
          </a:prstGeom>
        </p:spPr>
      </p:pic>
      <p:sp>
        <p:nvSpPr>
          <p:cNvPr id="5" name="TextBox 4"/>
          <p:cNvSpPr txBox="1"/>
          <p:nvPr/>
        </p:nvSpPr>
        <p:spPr>
          <a:xfrm>
            <a:off x="1295400" y="5257800"/>
            <a:ext cx="1517980" cy="369332"/>
          </a:xfrm>
          <a:prstGeom prst="rect">
            <a:avLst/>
          </a:prstGeom>
          <a:noFill/>
        </p:spPr>
        <p:txBody>
          <a:bodyPr wrap="none" rtlCol="0">
            <a:spAutoFit/>
          </a:bodyPr>
          <a:lstStyle/>
          <a:p>
            <a:r>
              <a:rPr lang="en-US" dirty="0" err="1" smtClean="0"/>
              <a:t>Achille</a:t>
            </a:r>
            <a:r>
              <a:rPr lang="en-US" dirty="0" smtClean="0"/>
              <a:t> </a:t>
            </a:r>
            <a:r>
              <a:rPr lang="en-US" dirty="0" err="1" smtClean="0"/>
              <a:t>Lauro</a:t>
            </a:r>
            <a:endParaRPr 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7239000" cy="286512"/>
          </a:xfrm>
        </p:spPr>
        <p:txBody>
          <a:bodyPr>
            <a:normAutofit fontScale="90000"/>
          </a:bodyPr>
          <a:lstStyle/>
          <a:p>
            <a:endParaRPr lang="en-US" dirty="0"/>
          </a:p>
        </p:txBody>
      </p:sp>
      <p:sp>
        <p:nvSpPr>
          <p:cNvPr id="3" name="Content Placeholder 2"/>
          <p:cNvSpPr>
            <a:spLocks noGrp="1"/>
          </p:cNvSpPr>
          <p:nvPr>
            <p:ph idx="1"/>
          </p:nvPr>
        </p:nvSpPr>
        <p:spPr>
          <a:xfrm>
            <a:off x="457200" y="533400"/>
            <a:ext cx="8229600" cy="5791200"/>
          </a:xfrm>
        </p:spPr>
        <p:txBody>
          <a:bodyPr/>
          <a:lstStyle/>
          <a:p>
            <a:r>
              <a:rPr lang="en-US" dirty="0" smtClean="0"/>
              <a:t>1986 Disco bombing in Germany in which American servicemen are killed. Libya responsible?</a:t>
            </a:r>
          </a:p>
          <a:p>
            <a:r>
              <a:rPr lang="en-US" dirty="0" smtClean="0"/>
              <a:t>U.S. bombs Tripoli, Libya, killing about 100 people.</a:t>
            </a:r>
            <a:endParaRPr lang="en-US" dirty="0"/>
          </a:p>
        </p:txBody>
      </p:sp>
      <p:pic>
        <p:nvPicPr>
          <p:cNvPr id="4" name="Picture 3" descr="Berline disco bombing.jpg"/>
          <p:cNvPicPr>
            <a:picLocks noChangeAspect="1"/>
          </p:cNvPicPr>
          <p:nvPr/>
        </p:nvPicPr>
        <p:blipFill>
          <a:blip r:embed="rId2" cstate="print"/>
          <a:stretch>
            <a:fillRect/>
          </a:stretch>
        </p:blipFill>
        <p:spPr>
          <a:xfrm>
            <a:off x="304800" y="2133600"/>
            <a:ext cx="4348480" cy="2835965"/>
          </a:xfrm>
          <a:prstGeom prst="rect">
            <a:avLst/>
          </a:prstGeom>
        </p:spPr>
      </p:pic>
      <p:pic>
        <p:nvPicPr>
          <p:cNvPr id="5" name="Picture 4" descr="muammar-al-gaddafi.jpg"/>
          <p:cNvPicPr>
            <a:picLocks noChangeAspect="1"/>
          </p:cNvPicPr>
          <p:nvPr/>
        </p:nvPicPr>
        <p:blipFill>
          <a:blip r:embed="rId3" cstate="print"/>
          <a:stretch>
            <a:fillRect/>
          </a:stretch>
        </p:blipFill>
        <p:spPr>
          <a:xfrm>
            <a:off x="6019800" y="2514600"/>
            <a:ext cx="2684929" cy="3912326"/>
          </a:xfrm>
          <a:prstGeom prst="rect">
            <a:avLst/>
          </a:prstGeom>
        </p:spPr>
      </p:pic>
      <p:sp>
        <p:nvSpPr>
          <p:cNvPr id="6" name="TextBox 5"/>
          <p:cNvSpPr txBox="1"/>
          <p:nvPr/>
        </p:nvSpPr>
        <p:spPr>
          <a:xfrm>
            <a:off x="685800" y="5334000"/>
            <a:ext cx="3088666" cy="369332"/>
          </a:xfrm>
          <a:prstGeom prst="rect">
            <a:avLst/>
          </a:prstGeom>
          <a:noFill/>
        </p:spPr>
        <p:txBody>
          <a:bodyPr wrap="none" rtlCol="0">
            <a:spAutoFit/>
          </a:bodyPr>
          <a:lstStyle/>
          <a:p>
            <a:r>
              <a:rPr lang="en-US" dirty="0" smtClean="0"/>
              <a:t>La Belle Disco bombing, 1986</a:t>
            </a:r>
            <a:endParaRPr lang="en-US" dirty="0"/>
          </a:p>
        </p:txBody>
      </p:sp>
      <p:sp>
        <p:nvSpPr>
          <p:cNvPr id="8" name="TextBox 7"/>
          <p:cNvSpPr txBox="1"/>
          <p:nvPr/>
        </p:nvSpPr>
        <p:spPr>
          <a:xfrm>
            <a:off x="5867400" y="1981200"/>
            <a:ext cx="2880725" cy="369332"/>
          </a:xfrm>
          <a:prstGeom prst="rect">
            <a:avLst/>
          </a:prstGeom>
          <a:noFill/>
        </p:spPr>
        <p:txBody>
          <a:bodyPr wrap="none" rtlCol="0">
            <a:spAutoFit/>
          </a:bodyPr>
          <a:lstStyle/>
          <a:p>
            <a:r>
              <a:rPr lang="en-US" dirty="0" smtClean="0"/>
              <a:t>Libya’s </a:t>
            </a:r>
            <a:r>
              <a:rPr lang="en-US" dirty="0" err="1" smtClean="0"/>
              <a:t>Muhammar</a:t>
            </a:r>
            <a:r>
              <a:rPr lang="en-US" dirty="0" smtClean="0"/>
              <a:t> </a:t>
            </a:r>
            <a:r>
              <a:rPr lang="en-US" dirty="0" err="1" smtClean="0"/>
              <a:t>Qadaffi</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Pan Am Flight 103</a:t>
            </a:r>
            <a:endParaRPr lang="en-US" dirty="0"/>
          </a:p>
        </p:txBody>
      </p:sp>
      <p:sp>
        <p:nvSpPr>
          <p:cNvPr id="3" name="Content Placeholder 2"/>
          <p:cNvSpPr>
            <a:spLocks noGrp="1"/>
          </p:cNvSpPr>
          <p:nvPr>
            <p:ph idx="1"/>
          </p:nvPr>
        </p:nvSpPr>
        <p:spPr/>
        <p:txBody>
          <a:bodyPr>
            <a:normAutofit/>
          </a:bodyPr>
          <a:lstStyle/>
          <a:p>
            <a:r>
              <a:rPr lang="en-US" dirty="0" smtClean="0"/>
              <a:t>Exploded over Lockerbie, Scotland on Dec. 21, 1988 after takeoff from London. </a:t>
            </a:r>
          </a:p>
          <a:p>
            <a:r>
              <a:rPr lang="en-US" dirty="0" smtClean="0"/>
              <a:t>Suspect: Libya’s Muammar al-Gaddafi</a:t>
            </a:r>
          </a:p>
          <a:p>
            <a:r>
              <a:rPr lang="en-US" dirty="0" smtClean="0"/>
              <a:t>On 22 February 2011 during the </a:t>
            </a:r>
            <a:r>
              <a:rPr lang="en-US" dirty="0" smtClean="0">
                <a:hlinkClick r:id="rId2" tooltip="2011 Libyan uprising"/>
              </a:rPr>
              <a:t>Libyan protests</a:t>
            </a:r>
            <a:r>
              <a:rPr lang="en-US" dirty="0" smtClean="0"/>
              <a:t>, the ex Minister of Justice Mustafa Mohamed </a:t>
            </a:r>
            <a:r>
              <a:rPr lang="en-US" dirty="0" err="1" smtClean="0"/>
              <a:t>Abud</a:t>
            </a:r>
            <a:r>
              <a:rPr lang="en-US" dirty="0" smtClean="0"/>
              <a:t> Al </a:t>
            </a:r>
            <a:r>
              <a:rPr lang="en-US" dirty="0" err="1" smtClean="0"/>
              <a:t>Jeleil</a:t>
            </a:r>
            <a:r>
              <a:rPr lang="en-US" dirty="0" smtClean="0"/>
              <a:t> stated in an interview with the Swedish newspaper </a:t>
            </a:r>
            <a:r>
              <a:rPr lang="en-US" i="1" dirty="0" err="1" smtClean="0"/>
              <a:t>Expressen</a:t>
            </a:r>
            <a:r>
              <a:rPr lang="en-US" dirty="0" smtClean="0"/>
              <a:t> that </a:t>
            </a:r>
            <a:r>
              <a:rPr lang="en-US" dirty="0" smtClean="0">
                <a:solidFill>
                  <a:srgbClr val="C00000"/>
                </a:solidFill>
              </a:rPr>
              <a:t>Muammar al-Gaddafi had personally ordered the bombing</a:t>
            </a:r>
            <a:r>
              <a:rPr lang="en-US" dirty="0" smtClean="0"/>
              <a:t>.</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7543800" cy="210312"/>
          </a:xfrm>
        </p:spPr>
        <p:txBody>
          <a:bodyPr>
            <a:normAutofit fontScale="90000"/>
          </a:bodyPr>
          <a:lstStyle/>
          <a:p>
            <a:endParaRPr lang="en-US" dirty="0"/>
          </a:p>
        </p:txBody>
      </p:sp>
      <p:pic>
        <p:nvPicPr>
          <p:cNvPr id="5" name="Content Placeholder 4" descr="Pan Am Flight 103.jpg"/>
          <p:cNvPicPr>
            <a:picLocks noGrp="1" noChangeAspect="1"/>
          </p:cNvPicPr>
          <p:nvPr>
            <p:ph sz="half" idx="1"/>
          </p:nvPr>
        </p:nvPicPr>
        <p:blipFill>
          <a:blip r:embed="rId2" cstate="print"/>
          <a:stretch>
            <a:fillRect/>
          </a:stretch>
        </p:blipFill>
        <p:spPr>
          <a:xfrm>
            <a:off x="761999" y="3505200"/>
            <a:ext cx="4782015" cy="2940939"/>
          </a:xfrm>
        </p:spPr>
      </p:pic>
      <p:pic>
        <p:nvPicPr>
          <p:cNvPr id="6" name="Content Placeholder 5" descr="pan am 103 crash.jpg"/>
          <p:cNvPicPr>
            <a:picLocks noGrp="1" noChangeAspect="1"/>
          </p:cNvPicPr>
          <p:nvPr>
            <p:ph sz="half" idx="2"/>
          </p:nvPr>
        </p:nvPicPr>
        <p:blipFill>
          <a:blip r:embed="rId3" cstate="print"/>
          <a:stretch>
            <a:fillRect/>
          </a:stretch>
        </p:blipFill>
        <p:spPr>
          <a:xfrm>
            <a:off x="4572000" y="228600"/>
            <a:ext cx="4038600" cy="2981690"/>
          </a:xfrm>
        </p:spPr>
      </p:pic>
      <p:sp>
        <p:nvSpPr>
          <p:cNvPr id="7" name="TextBox 6"/>
          <p:cNvSpPr txBox="1"/>
          <p:nvPr/>
        </p:nvSpPr>
        <p:spPr>
          <a:xfrm>
            <a:off x="381001" y="1371600"/>
            <a:ext cx="3581400" cy="1815882"/>
          </a:xfrm>
          <a:prstGeom prst="rect">
            <a:avLst/>
          </a:prstGeom>
          <a:noFill/>
        </p:spPr>
        <p:txBody>
          <a:bodyPr wrap="square" rtlCol="0">
            <a:spAutoFit/>
          </a:bodyPr>
          <a:lstStyle/>
          <a:p>
            <a:r>
              <a:rPr lang="en-US" sz="2800" dirty="0" smtClean="0"/>
              <a:t>259 passengers and crew and 11 people on the ground in Lockerbie died.</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Four More Years</a:t>
            </a:r>
            <a:endParaRPr lang="en-US" dirty="0"/>
          </a:p>
        </p:txBody>
      </p:sp>
      <p:sp>
        <p:nvSpPr>
          <p:cNvPr id="3" name="Content Placeholder 2"/>
          <p:cNvSpPr>
            <a:spLocks noGrp="1"/>
          </p:cNvSpPr>
          <p:nvPr>
            <p:ph sz="half" idx="1"/>
          </p:nvPr>
        </p:nvSpPr>
        <p:spPr>
          <a:xfrm>
            <a:off x="457200" y="1920085"/>
            <a:ext cx="3810000" cy="975515"/>
          </a:xfrm>
        </p:spPr>
        <p:txBody>
          <a:bodyPr>
            <a:normAutofit fontScale="92500"/>
          </a:bodyPr>
          <a:lstStyle/>
          <a:p>
            <a:r>
              <a:rPr lang="en-US" dirty="0" smtClean="0"/>
              <a:t>Reagan wins re-election in a landslide in 1984.</a:t>
            </a:r>
            <a:endParaRPr lang="en-US" dirty="0"/>
          </a:p>
        </p:txBody>
      </p:sp>
      <p:pic>
        <p:nvPicPr>
          <p:cNvPr id="5" name="Content Placeholder 4" descr="ElectoralCollege1984-Large.png"/>
          <p:cNvPicPr>
            <a:picLocks noGrp="1" noChangeAspect="1"/>
          </p:cNvPicPr>
          <p:nvPr>
            <p:ph sz="half" idx="2"/>
          </p:nvPr>
        </p:nvPicPr>
        <p:blipFill>
          <a:blip r:embed="rId2" cstate="print"/>
          <a:stretch>
            <a:fillRect/>
          </a:stretch>
        </p:blipFill>
        <p:spPr>
          <a:xfrm>
            <a:off x="1905000" y="3053000"/>
            <a:ext cx="6781800" cy="3643353"/>
          </a:xfrm>
        </p:spPr>
      </p:pic>
      <p:sp>
        <p:nvSpPr>
          <p:cNvPr id="6" name="TextBox 5"/>
          <p:cNvSpPr txBox="1"/>
          <p:nvPr/>
        </p:nvSpPr>
        <p:spPr>
          <a:xfrm>
            <a:off x="3886200" y="381000"/>
            <a:ext cx="4952766" cy="646331"/>
          </a:xfrm>
          <a:prstGeom prst="rect">
            <a:avLst/>
          </a:prstGeom>
          <a:noFill/>
        </p:spPr>
        <p:txBody>
          <a:bodyPr wrap="none" rtlCol="0">
            <a:spAutoFit/>
          </a:bodyPr>
          <a:lstStyle/>
          <a:p>
            <a:r>
              <a:rPr lang="en-US" dirty="0" smtClean="0">
                <a:hlinkClick r:id="rId3"/>
              </a:rPr>
              <a:t>http://www.youtube.com/watch?v=_fy-uhxiXcE</a:t>
            </a:r>
            <a:endParaRPr lang="en-US" dirty="0" smtClean="0"/>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Cold War Thaw</a:t>
            </a:r>
            <a:endParaRPr lang="en-US" dirty="0"/>
          </a:p>
        </p:txBody>
      </p:sp>
      <p:sp>
        <p:nvSpPr>
          <p:cNvPr id="3" name="Content Placeholder 2"/>
          <p:cNvSpPr>
            <a:spLocks noGrp="1"/>
          </p:cNvSpPr>
          <p:nvPr>
            <p:ph sz="half" idx="1"/>
          </p:nvPr>
        </p:nvSpPr>
        <p:spPr/>
        <p:txBody>
          <a:bodyPr/>
          <a:lstStyle/>
          <a:p>
            <a:r>
              <a:rPr lang="en-US" dirty="0" smtClean="0"/>
              <a:t>Economy has improved.</a:t>
            </a:r>
          </a:p>
          <a:p>
            <a:r>
              <a:rPr lang="en-US" dirty="0" smtClean="0"/>
              <a:t>Focus turns to foreign policy.</a:t>
            </a:r>
            <a:endParaRPr lang="en-US" dirty="0"/>
          </a:p>
        </p:txBody>
      </p:sp>
      <p:sp>
        <p:nvSpPr>
          <p:cNvPr id="4" name="Content Placeholder 3"/>
          <p:cNvSpPr>
            <a:spLocks noGrp="1"/>
          </p:cNvSpPr>
          <p:nvPr>
            <p:ph sz="half" idx="2"/>
          </p:nvPr>
        </p:nvSpPr>
        <p:spPr/>
        <p:txBody>
          <a:bodyPr/>
          <a:lstStyle/>
          <a:p>
            <a:r>
              <a:rPr lang="en-US" dirty="0" smtClean="0"/>
              <a:t>Soviet Leadership:</a:t>
            </a:r>
          </a:p>
          <a:p>
            <a:pPr lvl="1"/>
            <a:r>
              <a:rPr lang="en-US" dirty="0" smtClean="0"/>
              <a:t>Leonid </a:t>
            </a:r>
            <a:r>
              <a:rPr lang="en-US" dirty="0" err="1" smtClean="0"/>
              <a:t>Breshnev</a:t>
            </a:r>
            <a:r>
              <a:rPr lang="en-US" dirty="0" smtClean="0"/>
              <a:t> died 1982.</a:t>
            </a:r>
          </a:p>
          <a:p>
            <a:pPr lvl="1"/>
            <a:r>
              <a:rPr lang="en-US" dirty="0" smtClean="0"/>
              <a:t>Yuri Andropov died in 1984.</a:t>
            </a:r>
          </a:p>
          <a:p>
            <a:pPr lvl="1"/>
            <a:r>
              <a:rPr lang="en-US" dirty="0" err="1" smtClean="0"/>
              <a:t>Konstantine</a:t>
            </a:r>
            <a:r>
              <a:rPr lang="en-US" dirty="0" smtClean="0"/>
              <a:t> </a:t>
            </a:r>
            <a:r>
              <a:rPr lang="en-US" dirty="0" err="1" smtClean="0"/>
              <a:t>Chernenko</a:t>
            </a:r>
            <a:r>
              <a:rPr lang="en-US" dirty="0" smtClean="0"/>
              <a:t> died in 1985.</a:t>
            </a:r>
          </a:p>
          <a:p>
            <a:pPr lvl="1"/>
            <a:r>
              <a:rPr lang="en-US" dirty="0" smtClean="0"/>
              <a:t>Mikhail Gorbachev takes over in 1985.</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Mikhail Gorbachev</a:t>
            </a:r>
            <a:endParaRPr lang="en-US" dirty="0"/>
          </a:p>
        </p:txBody>
      </p:sp>
      <p:pic>
        <p:nvPicPr>
          <p:cNvPr id="5" name="Content Placeholder 4" descr="Time gorbachev 1985.jpg"/>
          <p:cNvPicPr>
            <a:picLocks noGrp="1" noChangeAspect="1"/>
          </p:cNvPicPr>
          <p:nvPr>
            <p:ph sz="half" idx="1"/>
          </p:nvPr>
        </p:nvPicPr>
        <p:blipFill>
          <a:blip r:embed="rId2" cstate="print"/>
          <a:stretch>
            <a:fillRect/>
          </a:stretch>
        </p:blipFill>
        <p:spPr>
          <a:xfrm>
            <a:off x="792745" y="1920875"/>
            <a:ext cx="3367510" cy="4433888"/>
          </a:xfrm>
        </p:spPr>
      </p:pic>
      <p:sp>
        <p:nvSpPr>
          <p:cNvPr id="4" name="Content Placeholder 3"/>
          <p:cNvSpPr>
            <a:spLocks noGrp="1"/>
          </p:cNvSpPr>
          <p:nvPr>
            <p:ph sz="half" idx="2"/>
          </p:nvPr>
        </p:nvSpPr>
        <p:spPr/>
        <p:txBody>
          <a:bodyPr/>
          <a:lstStyle/>
          <a:p>
            <a:r>
              <a:rPr lang="en-US" dirty="0" smtClean="0"/>
              <a:t>Soviet economy in trouble</a:t>
            </a:r>
          </a:p>
          <a:p>
            <a:r>
              <a:rPr lang="en-US" dirty="0" smtClean="0"/>
              <a:t>Army in trouble in Afghanistan</a:t>
            </a:r>
          </a:p>
          <a:p>
            <a:r>
              <a:rPr lang="en-US" i="1" dirty="0" smtClean="0"/>
              <a:t>Perestroika</a:t>
            </a:r>
            <a:r>
              <a:rPr lang="en-US" dirty="0" smtClean="0"/>
              <a:t> – “restructuring” of the Soviet economy</a:t>
            </a:r>
          </a:p>
          <a:p>
            <a:r>
              <a:rPr lang="en-US" i="1" dirty="0" smtClean="0"/>
              <a:t>Glasnost</a:t>
            </a:r>
            <a:r>
              <a:rPr lang="en-US" dirty="0" smtClean="0"/>
              <a:t> – new “openness” of Soviet society</a:t>
            </a:r>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Yevgeny</a:t>
            </a:r>
            <a:r>
              <a:rPr lang="en-US" dirty="0" smtClean="0"/>
              <a:t> </a:t>
            </a:r>
            <a:r>
              <a:rPr lang="en-US" dirty="0" err="1" smtClean="0"/>
              <a:t>Yevchenko’s</a:t>
            </a:r>
            <a:r>
              <a:rPr lang="en-US" dirty="0" smtClean="0"/>
              <a:t> Half Measures</a:t>
            </a:r>
            <a:endParaRPr lang="en-US" dirty="0"/>
          </a:p>
        </p:txBody>
      </p:sp>
      <p:sp>
        <p:nvSpPr>
          <p:cNvPr id="3" name="Content Placeholder 2"/>
          <p:cNvSpPr>
            <a:spLocks noGrp="1"/>
          </p:cNvSpPr>
          <p:nvPr>
            <p:ph sz="half" idx="1"/>
          </p:nvPr>
        </p:nvSpPr>
        <p:spPr/>
        <p:txBody>
          <a:bodyPr/>
          <a:lstStyle/>
          <a:p>
            <a:r>
              <a:rPr lang="en-US" i="1" dirty="0" smtClean="0"/>
              <a:t>Perestroika</a:t>
            </a:r>
            <a:r>
              <a:rPr lang="en-US" dirty="0" smtClean="0"/>
              <a:t> was a series of half measures which raised expectations rather than improving the economy and the lives of everyday Russians.  Therefore, it wasn’t successful.</a:t>
            </a:r>
            <a:endParaRPr lang="en-US" dirty="0"/>
          </a:p>
        </p:txBody>
      </p:sp>
      <p:sp>
        <p:nvSpPr>
          <p:cNvPr id="4" name="Content Placeholder 3"/>
          <p:cNvSpPr>
            <a:spLocks noGrp="1"/>
          </p:cNvSpPr>
          <p:nvPr>
            <p:ph sz="half" idx="2"/>
          </p:nvPr>
        </p:nvSpPr>
        <p:spPr/>
        <p:txBody>
          <a:bodyPr/>
          <a:lstStyle/>
          <a:p>
            <a:r>
              <a:rPr lang="en-US" i="1" dirty="0" smtClean="0"/>
              <a:t>Glasnost</a:t>
            </a:r>
            <a:r>
              <a:rPr lang="en-US" dirty="0" smtClean="0"/>
              <a:t> gave people under communism a taste of freedom, and they wanted more.</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Tear Down This Wall!</a:t>
            </a:r>
            <a:endParaRPr lang="en-US" dirty="0"/>
          </a:p>
        </p:txBody>
      </p:sp>
      <p:sp>
        <p:nvSpPr>
          <p:cNvPr id="3" name="Content Placeholder 2"/>
          <p:cNvSpPr>
            <a:spLocks noGrp="1"/>
          </p:cNvSpPr>
          <p:nvPr>
            <p:ph idx="1"/>
          </p:nvPr>
        </p:nvSpPr>
        <p:spPr/>
        <p:txBody>
          <a:bodyPr/>
          <a:lstStyle/>
          <a:p>
            <a:r>
              <a:rPr lang="en-US" dirty="0" smtClean="0">
                <a:hlinkClick r:id="rId2"/>
              </a:rPr>
              <a:t>https://www.youtube.com/watch?v=lZNttC-xCMA</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Soviet Meltdown</a:t>
            </a:r>
            <a:endParaRPr lang="en-US" dirty="0"/>
          </a:p>
        </p:txBody>
      </p:sp>
      <p:sp>
        <p:nvSpPr>
          <p:cNvPr id="6" name="Content Placeholder 5"/>
          <p:cNvSpPr>
            <a:spLocks noGrp="1"/>
          </p:cNvSpPr>
          <p:nvPr>
            <p:ph idx="1"/>
          </p:nvPr>
        </p:nvSpPr>
        <p:spPr/>
        <p:txBody>
          <a:bodyPr/>
          <a:lstStyle/>
          <a:p>
            <a:r>
              <a:rPr lang="en-US" dirty="0" smtClean="0"/>
              <a:t>People under Soviet dominion began to rumble with nationalism and the desire for independence.</a:t>
            </a:r>
          </a:p>
          <a:p>
            <a:r>
              <a:rPr lang="en-US" dirty="0" smtClean="0"/>
              <a:t>The Soviets under Gorbachev exercised restraint and Communist governments began to fall all over Central Europe in 1989. (no use of force)</a:t>
            </a:r>
          </a:p>
          <a:p>
            <a:r>
              <a:rPr lang="en-US" dirty="0" smtClean="0"/>
              <a:t>East and West Germany were united in 1990.  It had been unthinkable just a couple of years before.</a:t>
            </a:r>
          </a:p>
          <a:p>
            <a:r>
              <a:rPr lang="en-US" dirty="0" smtClean="0"/>
              <a:t>The Soviet republics broke away and the Soviet Union was an entity no more.</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 Revolution</a:t>
            </a:r>
            <a:endParaRPr lang="en-US" dirty="0"/>
          </a:p>
        </p:txBody>
      </p:sp>
      <p:sp>
        <p:nvSpPr>
          <p:cNvPr id="5" name="Content Placeholder 4"/>
          <p:cNvSpPr>
            <a:spLocks noGrp="1"/>
          </p:cNvSpPr>
          <p:nvPr>
            <p:ph idx="1"/>
          </p:nvPr>
        </p:nvSpPr>
        <p:spPr/>
        <p:txBody>
          <a:bodyPr>
            <a:normAutofit/>
          </a:bodyPr>
          <a:lstStyle/>
          <a:p>
            <a:r>
              <a:rPr lang="en-US" sz="4800" dirty="0" smtClean="0"/>
              <a:t>Americans must be strong.</a:t>
            </a:r>
          </a:p>
          <a:p>
            <a:r>
              <a:rPr lang="en-US" sz="4800" dirty="0" err="1" smtClean="0"/>
              <a:t>Ameri</a:t>
            </a:r>
            <a:r>
              <a:rPr lang="en-US" sz="4800" dirty="0" smtClean="0"/>
              <a:t> cans must be free.</a:t>
            </a:r>
          </a:p>
        </p:txBody>
      </p:sp>
      <p:pic>
        <p:nvPicPr>
          <p:cNvPr id="6" name="Picture 5" descr="Reagan.jpg"/>
          <p:cNvPicPr>
            <a:picLocks noChangeAspect="1"/>
          </p:cNvPicPr>
          <p:nvPr/>
        </p:nvPicPr>
        <p:blipFill>
          <a:blip r:embed="rId2" cstate="print"/>
          <a:stretch>
            <a:fillRect/>
          </a:stretch>
        </p:blipFill>
        <p:spPr>
          <a:xfrm>
            <a:off x="6019800" y="3657600"/>
            <a:ext cx="2362200" cy="2900782"/>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Nuclear Arms Reduction</a:t>
            </a:r>
            <a:endParaRPr lang="en-US" dirty="0"/>
          </a:p>
        </p:txBody>
      </p:sp>
      <p:sp>
        <p:nvSpPr>
          <p:cNvPr id="3" name="Content Placeholder 2"/>
          <p:cNvSpPr>
            <a:spLocks noGrp="1"/>
          </p:cNvSpPr>
          <p:nvPr>
            <p:ph idx="1"/>
          </p:nvPr>
        </p:nvSpPr>
        <p:spPr/>
        <p:txBody>
          <a:bodyPr/>
          <a:lstStyle/>
          <a:p>
            <a:r>
              <a:rPr lang="en-US" dirty="0" smtClean="0"/>
              <a:t>START (Strategic Arms Reduction) – long range missiles</a:t>
            </a:r>
          </a:p>
          <a:p>
            <a:r>
              <a:rPr lang="en-US" dirty="0" smtClean="0"/>
              <a:t>INF (Intermediate Nuclear Forces) Treaty – intermediate range missiles</a:t>
            </a:r>
          </a:p>
          <a:p>
            <a:endParaRPr lang="en-US" dirty="0"/>
          </a:p>
        </p:txBody>
      </p:sp>
      <p:pic>
        <p:nvPicPr>
          <p:cNvPr id="4" name="Picture 3" descr="icbm in silo.jpg"/>
          <p:cNvPicPr>
            <a:picLocks noChangeAspect="1"/>
          </p:cNvPicPr>
          <p:nvPr/>
        </p:nvPicPr>
        <p:blipFill>
          <a:blip r:embed="rId2" cstate="print"/>
          <a:stretch>
            <a:fillRect/>
          </a:stretch>
        </p:blipFill>
        <p:spPr>
          <a:xfrm>
            <a:off x="4343400" y="3657600"/>
            <a:ext cx="3880503" cy="2908300"/>
          </a:xfrm>
          <a:prstGeom prst="rect">
            <a:avLst/>
          </a:prstGeom>
        </p:spPr>
      </p:pic>
      <p:sp>
        <p:nvSpPr>
          <p:cNvPr id="5" name="TextBox 4"/>
          <p:cNvSpPr txBox="1"/>
          <p:nvPr/>
        </p:nvSpPr>
        <p:spPr>
          <a:xfrm>
            <a:off x="2590800" y="5791200"/>
            <a:ext cx="1572931" cy="369332"/>
          </a:xfrm>
          <a:prstGeom prst="rect">
            <a:avLst/>
          </a:prstGeom>
          <a:noFill/>
        </p:spPr>
        <p:txBody>
          <a:bodyPr wrap="none" rtlCol="0">
            <a:spAutoFit/>
          </a:bodyPr>
          <a:lstStyle/>
          <a:p>
            <a:r>
              <a:rPr lang="en-US" dirty="0" smtClean="0"/>
              <a:t>ICBM in a silo</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Strategic Defense Initiative</a:t>
            </a:r>
            <a:endParaRPr lang="en-US" dirty="0"/>
          </a:p>
        </p:txBody>
      </p:sp>
      <p:sp>
        <p:nvSpPr>
          <p:cNvPr id="3" name="Content Placeholder 2"/>
          <p:cNvSpPr>
            <a:spLocks noGrp="1"/>
          </p:cNvSpPr>
          <p:nvPr>
            <p:ph idx="1"/>
          </p:nvPr>
        </p:nvSpPr>
        <p:spPr/>
        <p:txBody>
          <a:bodyPr/>
          <a:lstStyle/>
          <a:p>
            <a:r>
              <a:rPr lang="en-US" dirty="0" smtClean="0"/>
              <a:t>SDI, aka “Star Wars” – a space-based missile defense system (a space shield against inbound ICBMs)</a:t>
            </a:r>
          </a:p>
          <a:p>
            <a:r>
              <a:rPr lang="en-US" dirty="0" smtClean="0"/>
              <a:t>Expensive</a:t>
            </a:r>
          </a:p>
          <a:p>
            <a:r>
              <a:rPr lang="en-US" dirty="0" smtClean="0"/>
              <a:t>Gorbachev feared it.</a:t>
            </a:r>
          </a:p>
          <a:p>
            <a:r>
              <a:rPr lang="en-US" dirty="0" smtClean="0"/>
              <a:t>Reagan insisted on it.</a:t>
            </a:r>
          </a:p>
          <a:p>
            <a:r>
              <a:rPr lang="en-US" dirty="0" smtClean="0"/>
              <a:t>Soviets could not afford to compete in the arms race any longer.</a:t>
            </a:r>
            <a:endParaRPr lang="en-U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Iran-Contra Scandal</a:t>
            </a:r>
            <a:endParaRPr lang="en-US" dirty="0"/>
          </a:p>
        </p:txBody>
      </p:sp>
      <p:sp>
        <p:nvSpPr>
          <p:cNvPr id="3" name="Content Placeholder 2"/>
          <p:cNvSpPr>
            <a:spLocks noGrp="1"/>
          </p:cNvSpPr>
          <p:nvPr>
            <p:ph idx="1"/>
          </p:nvPr>
        </p:nvSpPr>
        <p:spPr/>
        <p:txBody>
          <a:bodyPr/>
          <a:lstStyle/>
          <a:p>
            <a:r>
              <a:rPr lang="en-US" dirty="0" smtClean="0"/>
              <a:t>Reagan had always taken a strong position that the U.S. did NOT negotiate with terrorists.</a:t>
            </a:r>
          </a:p>
          <a:p>
            <a:endParaRPr lang="en-US"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Iran-Contra Scandal</a:t>
            </a:r>
            <a:endParaRPr lang="en-US" dirty="0"/>
          </a:p>
        </p:txBody>
      </p:sp>
      <p:sp>
        <p:nvSpPr>
          <p:cNvPr id="3" name="Content Placeholder 2"/>
          <p:cNvSpPr>
            <a:spLocks noGrp="1"/>
          </p:cNvSpPr>
          <p:nvPr>
            <p:ph sz="half" idx="1"/>
          </p:nvPr>
        </p:nvSpPr>
        <p:spPr/>
        <p:txBody>
          <a:bodyPr/>
          <a:lstStyle/>
          <a:p>
            <a:r>
              <a:rPr lang="en-US" dirty="0" smtClean="0"/>
              <a:t>Remember the civilian hostages in Lebanon?</a:t>
            </a:r>
          </a:p>
          <a:p>
            <a:r>
              <a:rPr lang="en-US" dirty="0" smtClean="0"/>
              <a:t>Intelligence agents arranged a deal to sell arms to Iran (in its war with Iraq 1980s), and in exchange Iran would secure the release of the American hostages in Lebanon. </a:t>
            </a:r>
          </a:p>
        </p:txBody>
      </p:sp>
      <p:sp>
        <p:nvSpPr>
          <p:cNvPr id="5" name="Content Placeholder 4"/>
          <p:cNvSpPr>
            <a:spLocks noGrp="1"/>
          </p:cNvSpPr>
          <p:nvPr>
            <p:ph sz="half" idx="2"/>
          </p:nvPr>
        </p:nvSpPr>
        <p:spPr/>
        <p:txBody>
          <a:bodyPr/>
          <a:lstStyle/>
          <a:p>
            <a:endParaRPr lang="en-US"/>
          </a:p>
        </p:txBody>
      </p:sp>
      <p:pic>
        <p:nvPicPr>
          <p:cNvPr id="4" name="Picture 3" descr="lt col oliver north.jpg"/>
          <p:cNvPicPr>
            <a:picLocks noChangeAspect="1"/>
          </p:cNvPicPr>
          <p:nvPr/>
        </p:nvPicPr>
        <p:blipFill>
          <a:blip r:embed="rId2" cstate="print"/>
          <a:stretch>
            <a:fillRect/>
          </a:stretch>
        </p:blipFill>
        <p:spPr>
          <a:xfrm>
            <a:off x="4800600" y="1905000"/>
            <a:ext cx="3643313" cy="4572000"/>
          </a:xfrm>
          <a:prstGeom prst="rect">
            <a:avLst/>
          </a:prstGeom>
        </p:spPr>
      </p:pic>
      <p:sp>
        <p:nvSpPr>
          <p:cNvPr id="6" name="TextBox 5"/>
          <p:cNvSpPr txBox="1"/>
          <p:nvPr/>
        </p:nvSpPr>
        <p:spPr>
          <a:xfrm>
            <a:off x="5943600" y="1524000"/>
            <a:ext cx="2232150" cy="369332"/>
          </a:xfrm>
          <a:prstGeom prst="rect">
            <a:avLst/>
          </a:prstGeom>
          <a:noFill/>
        </p:spPr>
        <p:txBody>
          <a:bodyPr wrap="none" rtlCol="0">
            <a:spAutoFit/>
          </a:bodyPr>
          <a:lstStyle/>
          <a:p>
            <a:r>
              <a:rPr lang="en-US" dirty="0" smtClean="0"/>
              <a:t>Lt. Col. Oliver North</a:t>
            </a:r>
            <a:endParaRPr 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Iran-Contra Scandal</a:t>
            </a:r>
            <a:endParaRPr lang="en-US" dirty="0"/>
          </a:p>
        </p:txBody>
      </p:sp>
      <p:pic>
        <p:nvPicPr>
          <p:cNvPr id="5" name="Content Placeholder 4" descr="contras-2.gif"/>
          <p:cNvPicPr>
            <a:picLocks noGrp="1" noChangeAspect="1"/>
          </p:cNvPicPr>
          <p:nvPr>
            <p:ph sz="half" idx="1"/>
          </p:nvPr>
        </p:nvPicPr>
        <p:blipFill>
          <a:blip r:embed="rId2" cstate="print"/>
          <a:stretch>
            <a:fillRect/>
          </a:stretch>
        </p:blipFill>
        <p:spPr>
          <a:xfrm>
            <a:off x="381000" y="2133600"/>
            <a:ext cx="4038600" cy="2307771"/>
          </a:xfrm>
        </p:spPr>
      </p:pic>
      <p:sp>
        <p:nvSpPr>
          <p:cNvPr id="4" name="Content Placeholder 3"/>
          <p:cNvSpPr>
            <a:spLocks noGrp="1"/>
          </p:cNvSpPr>
          <p:nvPr>
            <p:ph sz="half" idx="2"/>
          </p:nvPr>
        </p:nvSpPr>
        <p:spPr/>
        <p:txBody>
          <a:bodyPr/>
          <a:lstStyle/>
          <a:p>
            <a:r>
              <a:rPr lang="en-US" dirty="0" smtClean="0"/>
              <a:t>How do the Contras in Nicaragua figure into this deal?</a:t>
            </a:r>
          </a:p>
          <a:p>
            <a:r>
              <a:rPr lang="en-US" dirty="0" smtClean="0"/>
              <a:t>Congress had passed a law (Boland Amendment) that said NO FUNDING to the Contras fighting the communists in Nicaragua.</a:t>
            </a:r>
            <a:endParaRPr lang="en-US" dirty="0"/>
          </a:p>
        </p:txBody>
      </p:sp>
      <p:sp>
        <p:nvSpPr>
          <p:cNvPr id="6" name="TextBox 5"/>
          <p:cNvSpPr txBox="1"/>
          <p:nvPr/>
        </p:nvSpPr>
        <p:spPr>
          <a:xfrm>
            <a:off x="609600" y="4724400"/>
            <a:ext cx="2362200" cy="646331"/>
          </a:xfrm>
          <a:prstGeom prst="rect">
            <a:avLst/>
          </a:prstGeom>
          <a:noFill/>
        </p:spPr>
        <p:txBody>
          <a:bodyPr wrap="square" rtlCol="0">
            <a:spAutoFit/>
          </a:bodyPr>
          <a:lstStyle/>
          <a:p>
            <a:r>
              <a:rPr lang="en-US" dirty="0" smtClean="0"/>
              <a:t>Nicaraguan </a:t>
            </a:r>
            <a:r>
              <a:rPr lang="en-US" i="1" dirty="0" smtClean="0"/>
              <a:t>Contras “</a:t>
            </a:r>
            <a:r>
              <a:rPr lang="en-US" dirty="0" smtClean="0"/>
              <a:t>Anti-communists”</a:t>
            </a:r>
            <a:endParaRPr 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Iran-Contra Scandal</a:t>
            </a:r>
            <a:endParaRPr lang="en-US" dirty="0"/>
          </a:p>
        </p:txBody>
      </p:sp>
      <p:sp>
        <p:nvSpPr>
          <p:cNvPr id="3" name="Content Placeholder 2"/>
          <p:cNvSpPr>
            <a:spLocks noGrp="1"/>
          </p:cNvSpPr>
          <p:nvPr>
            <p:ph sz="half" idx="1"/>
          </p:nvPr>
        </p:nvSpPr>
        <p:spPr/>
        <p:txBody>
          <a:bodyPr/>
          <a:lstStyle/>
          <a:p>
            <a:r>
              <a:rPr lang="en-US" dirty="0" smtClean="0"/>
              <a:t>The intelligence agents who cut the deal with Iran used the profits from the sell of weapons to Iran to supply military aid to the Contras in Nicaragua in violation of the Boland Amendment.</a:t>
            </a:r>
            <a:endParaRPr lang="en-US" dirty="0"/>
          </a:p>
        </p:txBody>
      </p:sp>
      <p:pic>
        <p:nvPicPr>
          <p:cNvPr id="5" name="Content Placeholder 4" descr="arms.for.hostages.jpg"/>
          <p:cNvPicPr>
            <a:picLocks noGrp="1" noChangeAspect="1"/>
          </p:cNvPicPr>
          <p:nvPr>
            <p:ph sz="half" idx="2"/>
          </p:nvPr>
        </p:nvPicPr>
        <p:blipFill>
          <a:blip r:embed="rId2" cstate="print"/>
          <a:stretch>
            <a:fillRect/>
          </a:stretch>
        </p:blipFill>
        <p:spPr>
          <a:xfrm>
            <a:off x="4648200" y="2710847"/>
            <a:ext cx="4038600" cy="2853944"/>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Iran-Contra Scandal</a:t>
            </a:r>
            <a:endParaRPr lang="en-US" dirty="0"/>
          </a:p>
        </p:txBody>
      </p:sp>
      <p:sp>
        <p:nvSpPr>
          <p:cNvPr id="5" name="Content Placeholder 4"/>
          <p:cNvSpPr>
            <a:spLocks noGrp="1"/>
          </p:cNvSpPr>
          <p:nvPr>
            <p:ph idx="1"/>
          </p:nvPr>
        </p:nvSpPr>
        <p:spPr/>
        <p:txBody>
          <a:bodyPr/>
          <a:lstStyle/>
          <a:p>
            <a:r>
              <a:rPr lang="en-US" dirty="0" smtClean="0"/>
              <a:t>This scandal  tainted the Reagan presidency.</a:t>
            </a:r>
            <a:endParaRPr lang="en-US" dirty="0"/>
          </a:p>
        </p:txBody>
      </p:sp>
      <p:pic>
        <p:nvPicPr>
          <p:cNvPr id="6" name="Picture 5" descr="reagan-1987-thumb.jpg"/>
          <p:cNvPicPr>
            <a:picLocks noChangeAspect="1"/>
          </p:cNvPicPr>
          <p:nvPr/>
        </p:nvPicPr>
        <p:blipFill>
          <a:blip r:embed="rId2" cstate="print"/>
          <a:stretch>
            <a:fillRect/>
          </a:stretch>
        </p:blipFill>
        <p:spPr>
          <a:xfrm>
            <a:off x="3200400" y="2590800"/>
            <a:ext cx="2838450" cy="3914775"/>
          </a:xfrm>
          <a:prstGeom prst="rect">
            <a:avLst/>
          </a:prstGeom>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smtClean="0">
                <a:hlinkClick r:id="rId2"/>
              </a:rPr>
              <a:t>Two minute cartoon satirizing the Iran-Contra Scandal</a:t>
            </a:r>
          </a:p>
          <a:p>
            <a:pPr>
              <a:buNone/>
            </a:pPr>
            <a:endParaRPr lang="en-US" dirty="0" smtClean="0">
              <a:hlinkClick r:id="rId2"/>
            </a:endParaRPr>
          </a:p>
          <a:p>
            <a:pPr>
              <a:buNone/>
            </a:pPr>
            <a:endParaRPr lang="en-US" dirty="0" smtClean="0">
              <a:hlinkClick r:id="rId2"/>
            </a:endParaRPr>
          </a:p>
          <a:p>
            <a:r>
              <a:rPr lang="en-US" dirty="0" smtClean="0">
                <a:hlinkClick r:id="rId2"/>
              </a:rPr>
              <a:t>http://www.youtube.com/watch?v=QikSorPak6M</a:t>
            </a:r>
            <a:endParaRPr lang="en-US" dirty="0" smtClean="0"/>
          </a:p>
          <a:p>
            <a:endParaRPr lang="en-US" dirty="0" smtClean="0"/>
          </a:p>
          <a:p>
            <a:r>
              <a:rPr lang="en-US" dirty="0" smtClean="0"/>
              <a:t>What sarcasm do you see in this? What are the references to?</a:t>
            </a:r>
            <a:endParaRPr lang="en-U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Crash Course - Reagan</a:t>
            </a:r>
            <a:endParaRPr lang="en-US" dirty="0"/>
          </a:p>
        </p:txBody>
      </p:sp>
      <p:sp>
        <p:nvSpPr>
          <p:cNvPr id="3" name="Content Placeholder 2"/>
          <p:cNvSpPr>
            <a:spLocks noGrp="1"/>
          </p:cNvSpPr>
          <p:nvPr>
            <p:ph idx="1"/>
          </p:nvPr>
        </p:nvSpPr>
        <p:spPr/>
        <p:txBody>
          <a:bodyPr/>
          <a:lstStyle/>
          <a:p>
            <a:r>
              <a:rPr lang="en-US" dirty="0" smtClean="0">
                <a:hlinkClick r:id="rId2"/>
              </a:rPr>
              <a:t>https://</a:t>
            </a:r>
            <a:r>
              <a:rPr lang="en-US" dirty="0" smtClean="0">
                <a:hlinkClick r:id="rId2"/>
              </a:rPr>
              <a:t>www.youtube.com/watch?v=2h4DkpFP_aw&amp;list=PL8dPuuaLjXtMwmepBjTSG593eG7ObzO7s</a:t>
            </a:r>
            <a:endParaRPr lang="en-US" dirty="0" smtClean="0"/>
          </a:p>
          <a:p>
            <a:endParaRPr 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1988 Election</a:t>
            </a:r>
            <a:endParaRPr lang="en-US" dirty="0"/>
          </a:p>
        </p:txBody>
      </p:sp>
      <p:sp>
        <p:nvSpPr>
          <p:cNvPr id="3" name="Content Placeholder 2"/>
          <p:cNvSpPr>
            <a:spLocks noGrp="1"/>
          </p:cNvSpPr>
          <p:nvPr>
            <p:ph idx="1"/>
          </p:nvPr>
        </p:nvSpPr>
        <p:spPr/>
        <p:txBody>
          <a:bodyPr/>
          <a:lstStyle/>
          <a:p>
            <a:r>
              <a:rPr lang="en-US" dirty="0" smtClean="0"/>
              <a:t>Republican Candidates</a:t>
            </a:r>
          </a:p>
          <a:p>
            <a:pPr lvl="1"/>
            <a:r>
              <a:rPr lang="en-US" dirty="0" smtClean="0"/>
              <a:t>V.P. George Herbert Walker Bush</a:t>
            </a:r>
          </a:p>
          <a:p>
            <a:pPr lvl="1"/>
            <a:r>
              <a:rPr lang="en-US" dirty="0" smtClean="0"/>
              <a:t>Conservative Congressman Jack Kemp of New York</a:t>
            </a:r>
          </a:p>
          <a:p>
            <a:pPr lvl="1"/>
            <a:r>
              <a:rPr lang="en-US" dirty="0" smtClean="0"/>
              <a:t>Pat Robertson of the Religious Right</a:t>
            </a:r>
          </a:p>
          <a:p>
            <a:pPr lvl="1"/>
            <a:r>
              <a:rPr lang="en-US" dirty="0" smtClean="0"/>
              <a:t>Senator Bob Dole of Kansas</a:t>
            </a:r>
          </a:p>
          <a:p>
            <a:pPr lvl="1"/>
            <a:r>
              <a:rPr lang="en-US" dirty="0" smtClean="0"/>
              <a:t>Former Secretary of State Alexander Haig</a:t>
            </a:r>
          </a:p>
          <a:p>
            <a:pPr lvl="1"/>
            <a:r>
              <a:rPr lang="en-US" dirty="0" smtClean="0"/>
              <a:t>Former Sec of Defense Donald Rumsfeld</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agan's_1st_inaugural montage.png"/>
          <p:cNvPicPr>
            <a:picLocks noGrp="1" noChangeAspect="1"/>
          </p:cNvPicPr>
          <p:nvPr>
            <p:ph idx="1"/>
          </p:nvPr>
        </p:nvPicPr>
        <p:blipFill>
          <a:blip r:embed="rId2" cstate="print"/>
          <a:stretch>
            <a:fillRect/>
          </a:stretch>
        </p:blipFill>
        <p:spPr>
          <a:xfrm>
            <a:off x="609600" y="609600"/>
            <a:ext cx="7986030" cy="5410200"/>
          </a:xfrm>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1988 Election</a:t>
            </a:r>
            <a:endParaRPr lang="en-US" dirty="0"/>
          </a:p>
        </p:txBody>
      </p:sp>
      <p:sp>
        <p:nvSpPr>
          <p:cNvPr id="3" name="Content Placeholder 2"/>
          <p:cNvSpPr>
            <a:spLocks noGrp="1"/>
          </p:cNvSpPr>
          <p:nvPr>
            <p:ph idx="1"/>
          </p:nvPr>
        </p:nvSpPr>
        <p:spPr/>
        <p:txBody>
          <a:bodyPr>
            <a:normAutofit/>
          </a:bodyPr>
          <a:lstStyle/>
          <a:p>
            <a:r>
              <a:rPr lang="en-US" dirty="0" smtClean="0"/>
              <a:t>Democrat Candidates</a:t>
            </a:r>
          </a:p>
          <a:p>
            <a:r>
              <a:rPr lang="en-US" dirty="0" smtClean="0">
                <a:hlinkClick r:id="rId2"/>
              </a:rPr>
              <a:t>Mass. Governor Michael Dukakis</a:t>
            </a:r>
            <a:endParaRPr lang="en-US" dirty="0" smtClean="0"/>
          </a:p>
          <a:p>
            <a:r>
              <a:rPr lang="en-US" dirty="0" smtClean="0">
                <a:hlinkClick r:id="rId3"/>
              </a:rPr>
              <a:t>Civil rights leader Jesse Jackson</a:t>
            </a:r>
            <a:endParaRPr lang="en-US" dirty="0" smtClean="0"/>
          </a:p>
          <a:p>
            <a:r>
              <a:rPr lang="en-US" dirty="0" smtClean="0"/>
              <a:t>U.S. senator from </a:t>
            </a:r>
            <a:r>
              <a:rPr lang="en-US" dirty="0" smtClean="0">
                <a:hlinkClick r:id="rId4"/>
              </a:rPr>
              <a:t>Tennessee</a:t>
            </a:r>
            <a:r>
              <a:rPr lang="en-US" dirty="0" smtClean="0"/>
              <a:t> Albert Gore</a:t>
            </a:r>
          </a:p>
          <a:p>
            <a:r>
              <a:rPr lang="en-US" dirty="0" smtClean="0">
                <a:hlinkClick r:id="rId5"/>
              </a:rPr>
              <a:t>Missouri congressman Dick Gephardt</a:t>
            </a:r>
            <a:endParaRPr lang="en-US" dirty="0" smtClean="0"/>
          </a:p>
          <a:p>
            <a:r>
              <a:rPr lang="en-US" dirty="0" smtClean="0">
                <a:hlinkClick r:id="rId6" tooltip="Paul Simon (politician)"/>
              </a:rPr>
              <a:t>Senator Paul Simon</a:t>
            </a:r>
            <a:r>
              <a:rPr lang="en-US" dirty="0" smtClean="0"/>
              <a:t> of </a:t>
            </a:r>
            <a:r>
              <a:rPr lang="en-US" dirty="0" smtClean="0">
                <a:hlinkClick r:id="rId7"/>
              </a:rPr>
              <a:t>Illinois</a:t>
            </a:r>
            <a:endParaRPr lang="en-US" dirty="0" smtClean="0"/>
          </a:p>
          <a:p>
            <a:r>
              <a:rPr lang="en-US" dirty="0" smtClean="0">
                <a:hlinkClick r:id="rId8"/>
              </a:rPr>
              <a:t>Former U.S. Senator Gary Hart</a:t>
            </a:r>
            <a:r>
              <a:rPr lang="en-US" dirty="0" smtClean="0"/>
              <a:t> of </a:t>
            </a:r>
            <a:r>
              <a:rPr lang="en-US" dirty="0" smtClean="0">
                <a:hlinkClick r:id="rId9"/>
              </a:rPr>
              <a:t>Colorado</a:t>
            </a:r>
            <a:endParaRPr lang="en-US" dirty="0" smtClean="0"/>
          </a:p>
          <a:p>
            <a:r>
              <a:rPr lang="en-US" dirty="0" smtClean="0">
                <a:hlinkClick r:id="rId10"/>
              </a:rPr>
              <a:t>Former Gov. of Arizona Bruce Babbitt</a:t>
            </a:r>
            <a:endParaRPr lang="en-US" dirty="0" smtClean="0"/>
          </a:p>
          <a:p>
            <a:r>
              <a:rPr lang="en-US" dirty="0" smtClean="0">
                <a:hlinkClick r:id="rId11"/>
              </a:rPr>
              <a:t>Senator Joe Biden</a:t>
            </a:r>
            <a:r>
              <a:rPr lang="en-US" dirty="0" smtClean="0"/>
              <a:t> of </a:t>
            </a:r>
            <a:r>
              <a:rPr lang="en-US" dirty="0" smtClean="0">
                <a:hlinkClick r:id="rId12"/>
              </a:rPr>
              <a:t>Delaware</a:t>
            </a:r>
            <a:endParaRPr lang="en-US" dirty="0" smtClean="0"/>
          </a:p>
          <a:p>
            <a:endParaRPr lang="en-US"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1988 Election</a:t>
            </a:r>
            <a:endParaRPr lang="en-US" dirty="0"/>
          </a:p>
        </p:txBody>
      </p:sp>
      <p:sp>
        <p:nvSpPr>
          <p:cNvPr id="3" name="Content Placeholder 2"/>
          <p:cNvSpPr>
            <a:spLocks noGrp="1"/>
          </p:cNvSpPr>
          <p:nvPr>
            <p:ph idx="1"/>
          </p:nvPr>
        </p:nvSpPr>
        <p:spPr/>
        <p:txBody>
          <a:bodyPr/>
          <a:lstStyle/>
          <a:p>
            <a:r>
              <a:rPr lang="en-US" dirty="0" smtClean="0"/>
              <a:t>Libertarian Candidate</a:t>
            </a:r>
          </a:p>
          <a:p>
            <a:r>
              <a:rPr lang="en-US" dirty="0" smtClean="0"/>
              <a:t>Congressman Ron Paul of Texas</a:t>
            </a:r>
            <a:endParaRPr lang="en-US"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Election</a:t>
            </a:r>
            <a:endParaRPr lang="en-US" dirty="0"/>
          </a:p>
        </p:txBody>
      </p:sp>
      <p:sp>
        <p:nvSpPr>
          <p:cNvPr id="3" name="Content Placeholder 2"/>
          <p:cNvSpPr>
            <a:spLocks noGrp="1"/>
          </p:cNvSpPr>
          <p:nvPr>
            <p:ph idx="1"/>
          </p:nvPr>
        </p:nvSpPr>
        <p:spPr/>
        <p:txBody>
          <a:bodyPr/>
          <a:lstStyle/>
          <a:p>
            <a:r>
              <a:rPr lang="en-US" dirty="0" smtClean="0"/>
              <a:t>Democrat Nominee: </a:t>
            </a:r>
          </a:p>
          <a:p>
            <a:pPr lvl="1"/>
            <a:r>
              <a:rPr lang="en-US" dirty="0" smtClean="0"/>
              <a:t>Michael Dukakis, running mate Senator Lloyd Bentsen of Texas</a:t>
            </a:r>
          </a:p>
          <a:p>
            <a:pPr lvl="1">
              <a:buNone/>
            </a:pPr>
            <a:r>
              <a:rPr lang="en-US" dirty="0" smtClean="0"/>
              <a:t>Republican Nominee:</a:t>
            </a:r>
          </a:p>
          <a:p>
            <a:pPr lvl="1">
              <a:buNone/>
            </a:pPr>
            <a:r>
              <a:rPr lang="en-US" dirty="0" smtClean="0"/>
              <a:t>	Vice President George Herbert Walker Bush, running mate Senator Dan Quayle of Indiana</a:t>
            </a:r>
          </a:p>
          <a:p>
            <a:pPr lvl="1">
              <a:buNone/>
            </a:pPr>
            <a:r>
              <a:rPr lang="en-US" dirty="0" smtClean="0"/>
              <a:t>Libertarian Nominee:</a:t>
            </a:r>
          </a:p>
          <a:p>
            <a:pPr lvl="1">
              <a:buNone/>
            </a:pPr>
            <a:r>
              <a:rPr lang="en-US" dirty="0" smtClean="0"/>
              <a:t>	Congressman Ron Paul of Texas</a:t>
            </a:r>
          </a:p>
          <a:p>
            <a:pPr lvl="1">
              <a:buNone/>
            </a:pPr>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a:t>
            </a:r>
            <a:endParaRPr lang="en-US" dirty="0"/>
          </a:p>
        </p:txBody>
      </p:sp>
      <p:pic>
        <p:nvPicPr>
          <p:cNvPr id="4" name="Content Placeholder 3" descr="1988 electoral map.png"/>
          <p:cNvPicPr>
            <a:picLocks noGrp="1" noChangeAspect="1"/>
          </p:cNvPicPr>
          <p:nvPr>
            <p:ph idx="1"/>
          </p:nvPr>
        </p:nvPicPr>
        <p:blipFill>
          <a:blip r:embed="rId2" cstate="print"/>
          <a:stretch>
            <a:fillRect/>
          </a:stretch>
        </p:blipFill>
        <p:spPr>
          <a:xfrm>
            <a:off x="796140" y="1935163"/>
            <a:ext cx="7551720" cy="4389437"/>
          </a:xfrm>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Bush and Quayle</a:t>
            </a:r>
            <a:endParaRPr lang="en-US" dirty="0"/>
          </a:p>
        </p:txBody>
      </p:sp>
      <p:pic>
        <p:nvPicPr>
          <p:cNvPr id="4" name="Content Placeholder 3" descr="Bush_Quayle.jpg"/>
          <p:cNvPicPr>
            <a:picLocks noGrp="1" noChangeAspect="1"/>
          </p:cNvPicPr>
          <p:nvPr>
            <p:ph idx="1"/>
          </p:nvPr>
        </p:nvPicPr>
        <p:blipFill>
          <a:blip r:embed="rId2" cstate="print"/>
          <a:stretch>
            <a:fillRect/>
          </a:stretch>
        </p:blipFill>
        <p:spPr>
          <a:xfrm>
            <a:off x="1447800" y="1786731"/>
            <a:ext cx="6324600" cy="4743450"/>
          </a:xfrm>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Bush Presidency</a:t>
            </a:r>
            <a:endParaRPr lang="en-US" dirty="0"/>
          </a:p>
        </p:txBody>
      </p:sp>
      <p:sp>
        <p:nvSpPr>
          <p:cNvPr id="5" name="Text Placeholder 4"/>
          <p:cNvSpPr>
            <a:spLocks noGrp="1"/>
          </p:cNvSpPr>
          <p:nvPr>
            <p:ph type="body" idx="1"/>
          </p:nvPr>
        </p:nvSpPr>
        <p:spPr/>
        <p:txBody>
          <a:bodyPr/>
          <a:lstStyle/>
          <a:p>
            <a:r>
              <a:rPr lang="en-US" dirty="0" smtClean="0"/>
              <a:t>1988-1992</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Bush and Quayle</a:t>
            </a:r>
            <a:endParaRPr lang="en-US" dirty="0"/>
          </a:p>
        </p:txBody>
      </p:sp>
      <p:pic>
        <p:nvPicPr>
          <p:cNvPr id="4" name="Content Placeholder 3" descr="Bush_Quayle.jpg"/>
          <p:cNvPicPr>
            <a:picLocks noGrp="1" noChangeAspect="1"/>
          </p:cNvPicPr>
          <p:nvPr>
            <p:ph idx="1"/>
          </p:nvPr>
        </p:nvPicPr>
        <p:blipFill>
          <a:blip r:embed="rId2" cstate="print"/>
          <a:stretch>
            <a:fillRect/>
          </a:stretch>
        </p:blipFill>
        <p:spPr>
          <a:xfrm>
            <a:off x="1447800" y="1786731"/>
            <a:ext cx="6324600" cy="4743450"/>
          </a:xfrm>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George Herbert Walker Bush (41)</a:t>
            </a:r>
            <a:endParaRPr lang="en-US" dirty="0"/>
          </a:p>
        </p:txBody>
      </p:sp>
      <p:sp>
        <p:nvSpPr>
          <p:cNvPr id="3" name="Content Placeholder 2"/>
          <p:cNvSpPr>
            <a:spLocks noGrp="1"/>
          </p:cNvSpPr>
          <p:nvPr>
            <p:ph idx="1"/>
          </p:nvPr>
        </p:nvSpPr>
        <p:spPr/>
        <p:txBody>
          <a:bodyPr/>
          <a:lstStyle/>
          <a:p>
            <a:r>
              <a:rPr lang="en-US" dirty="0" smtClean="0"/>
              <a:t>Inherited problems of economic decline and foreign challenge.</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at Home</a:t>
            </a:r>
            <a:endParaRPr lang="en-US" dirty="0"/>
          </a:p>
        </p:txBody>
      </p:sp>
      <p:sp>
        <p:nvSpPr>
          <p:cNvPr id="3" name="Content Placeholder 2"/>
          <p:cNvSpPr>
            <a:spLocks noGrp="1"/>
          </p:cNvSpPr>
          <p:nvPr>
            <p:ph idx="1"/>
          </p:nvPr>
        </p:nvSpPr>
        <p:spPr/>
        <p:txBody>
          <a:bodyPr/>
          <a:lstStyle/>
          <a:p>
            <a:r>
              <a:rPr lang="en-US" dirty="0" smtClean="0"/>
              <a:t>Savings and Loan Crisis &amp; Scandal</a:t>
            </a:r>
          </a:p>
          <a:p>
            <a:pPr lvl="1"/>
            <a:r>
              <a:rPr lang="en-US" dirty="0" smtClean="0"/>
              <a:t>Risky investments</a:t>
            </a:r>
          </a:p>
          <a:p>
            <a:pPr lvl="1"/>
            <a:r>
              <a:rPr lang="en-US" dirty="0" smtClean="0"/>
              <a:t>Government funded bailout</a:t>
            </a:r>
          </a:p>
          <a:p>
            <a:pPr lvl="1"/>
            <a:r>
              <a:rPr lang="en-US" dirty="0" smtClean="0"/>
              <a:t>Political favors: Campaign contributions in exchange for dropping investigation of S&amp;Ls.</a:t>
            </a:r>
          </a:p>
          <a:p>
            <a:pPr lvl="1"/>
            <a:r>
              <a:rPr lang="en-US" dirty="0" smtClean="0"/>
              <a:t>Lincoln Savings &amp; Loan</a:t>
            </a:r>
          </a:p>
          <a:p>
            <a:pPr lvl="2"/>
            <a:r>
              <a:rPr lang="en-US" dirty="0" smtClean="0"/>
              <a:t>Keating Five: </a:t>
            </a:r>
            <a:r>
              <a:rPr lang="en-US" dirty="0" err="1" smtClean="0"/>
              <a:t>Sen</a:t>
            </a:r>
            <a:r>
              <a:rPr lang="en-US" dirty="0" smtClean="0"/>
              <a:t> Don </a:t>
            </a:r>
            <a:r>
              <a:rPr lang="en-US" dirty="0" err="1" smtClean="0"/>
              <a:t>Riegle</a:t>
            </a:r>
            <a:r>
              <a:rPr lang="en-US" dirty="0" smtClean="0"/>
              <a:t>, Dennis </a:t>
            </a:r>
            <a:r>
              <a:rPr lang="en-US" dirty="0" err="1" smtClean="0"/>
              <a:t>DeConcini</a:t>
            </a:r>
            <a:r>
              <a:rPr lang="en-US" dirty="0" smtClean="0"/>
              <a:t>, </a:t>
            </a:r>
            <a:r>
              <a:rPr lang="en-US" dirty="0" smtClean="0"/>
              <a:t>A</a:t>
            </a:r>
            <a:r>
              <a:rPr lang="en-US" dirty="0" smtClean="0"/>
              <a:t>lan </a:t>
            </a:r>
            <a:r>
              <a:rPr lang="en-US" dirty="0" smtClean="0"/>
              <a:t>Cranston, John Glenn, John McCain</a:t>
            </a:r>
            <a:endParaRPr lang="en-US" dirty="0"/>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Americans with Disabilities Act</a:t>
            </a:r>
            <a:endParaRPr lang="en-US" dirty="0"/>
          </a:p>
        </p:txBody>
      </p:sp>
      <p:sp>
        <p:nvSpPr>
          <p:cNvPr id="3" name="Content Placeholder 2"/>
          <p:cNvSpPr>
            <a:spLocks noGrp="1"/>
          </p:cNvSpPr>
          <p:nvPr>
            <p:ph idx="1"/>
          </p:nvPr>
        </p:nvSpPr>
        <p:spPr/>
        <p:txBody>
          <a:bodyPr/>
          <a:lstStyle/>
          <a:p>
            <a:r>
              <a:rPr lang="en-US" dirty="0" smtClean="0"/>
              <a:t>ADA</a:t>
            </a:r>
          </a:p>
          <a:p>
            <a:r>
              <a:rPr lang="en-US" dirty="0" smtClean="0"/>
              <a:t>Prohibits job discrimination based on disabilities</a:t>
            </a:r>
          </a:p>
          <a:p>
            <a:r>
              <a:rPr lang="en-US" dirty="0" smtClean="0"/>
              <a:t>Costly to business because they had to install handicapped accessible facilities.</a:t>
            </a:r>
          </a:p>
          <a:p>
            <a:r>
              <a:rPr lang="en-US" dirty="0" smtClean="0"/>
              <a:t>Unfunded Mandate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 Revolution</a:t>
            </a:r>
            <a:endParaRPr lang="en-US" dirty="0"/>
          </a:p>
        </p:txBody>
      </p:sp>
      <p:sp>
        <p:nvSpPr>
          <p:cNvPr id="3" name="Content Placeholder 2"/>
          <p:cNvSpPr>
            <a:spLocks noGrp="1"/>
          </p:cNvSpPr>
          <p:nvPr>
            <p:ph idx="1"/>
          </p:nvPr>
        </p:nvSpPr>
        <p:spPr/>
        <p:txBody>
          <a:bodyPr>
            <a:normAutofit/>
          </a:bodyPr>
          <a:lstStyle/>
          <a:p>
            <a:r>
              <a:rPr lang="en-US" sz="3200" dirty="0" smtClean="0"/>
              <a:t>Stand strong against communism.</a:t>
            </a:r>
          </a:p>
          <a:p>
            <a:r>
              <a:rPr lang="en-US" sz="3200" dirty="0" smtClean="0"/>
              <a:t>Reduce the size of the federal government.</a:t>
            </a:r>
            <a:endParaRPr lang="en-US" sz="3200" dirty="0"/>
          </a:p>
        </p:txBody>
      </p:sp>
      <p:pic>
        <p:nvPicPr>
          <p:cNvPr id="4" name="Picture 3" descr="Soviet missiles parade.jpg"/>
          <p:cNvPicPr>
            <a:picLocks noChangeAspect="1"/>
          </p:cNvPicPr>
          <p:nvPr/>
        </p:nvPicPr>
        <p:blipFill>
          <a:blip r:embed="rId2" cstate="print"/>
          <a:stretch>
            <a:fillRect/>
          </a:stretch>
        </p:blipFill>
        <p:spPr>
          <a:xfrm>
            <a:off x="762000" y="3124200"/>
            <a:ext cx="5105400" cy="3489118"/>
          </a:xfrm>
          <a:prstGeom prst="rect">
            <a:avLst/>
          </a:prstGeom>
        </p:spPr>
      </p:pic>
      <p:sp>
        <p:nvSpPr>
          <p:cNvPr id="5" name="TextBox 4"/>
          <p:cNvSpPr txBox="1"/>
          <p:nvPr/>
        </p:nvSpPr>
        <p:spPr>
          <a:xfrm>
            <a:off x="6019801" y="4191000"/>
            <a:ext cx="2743200" cy="646331"/>
          </a:xfrm>
          <a:prstGeom prst="rect">
            <a:avLst/>
          </a:prstGeom>
          <a:noFill/>
        </p:spPr>
        <p:txBody>
          <a:bodyPr wrap="square" rtlCol="0">
            <a:spAutoFit/>
          </a:bodyPr>
          <a:lstStyle/>
          <a:p>
            <a:r>
              <a:rPr lang="en-US" dirty="0" smtClean="0"/>
              <a:t>Military Parade in Red Square, Moscow</a:t>
            </a:r>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“Read my lips…”</a:t>
            </a:r>
            <a:endParaRPr lang="en-US" dirty="0"/>
          </a:p>
        </p:txBody>
      </p:sp>
      <p:sp>
        <p:nvSpPr>
          <p:cNvPr id="3" name="Content Placeholder 2"/>
          <p:cNvSpPr>
            <a:spLocks noGrp="1"/>
          </p:cNvSpPr>
          <p:nvPr>
            <p:ph idx="1"/>
          </p:nvPr>
        </p:nvSpPr>
        <p:spPr/>
        <p:txBody>
          <a:bodyPr/>
          <a:lstStyle/>
          <a:p>
            <a:r>
              <a:rPr lang="en-US" dirty="0" smtClean="0">
                <a:hlinkClick r:id="rId2"/>
              </a:rPr>
              <a:t>https://</a:t>
            </a:r>
            <a:r>
              <a:rPr lang="en-US" dirty="0" smtClean="0">
                <a:hlinkClick r:id="rId2"/>
              </a:rPr>
              <a:t>www.youtube.com/watch?v=0MW44jsYi0g</a:t>
            </a:r>
            <a:endParaRPr lang="en-US" dirty="0" smtClean="0"/>
          </a:p>
          <a:p>
            <a:endParaRPr lang="en-US" dirty="0" smtClean="0"/>
          </a:p>
          <a:p>
            <a:r>
              <a:rPr lang="en-US" dirty="0" smtClean="0"/>
              <a:t>President </a:t>
            </a:r>
            <a:r>
              <a:rPr lang="en-US" dirty="0" smtClean="0"/>
              <a:t>George H.W. Bush had campaigned on a promise not to raise taxes.</a:t>
            </a:r>
          </a:p>
          <a:p>
            <a:r>
              <a:rPr lang="en-US" dirty="0" smtClean="0"/>
              <a:t>Budget deficits</a:t>
            </a:r>
          </a:p>
          <a:p>
            <a:r>
              <a:rPr lang="en-US" dirty="0" smtClean="0"/>
              <a:t>Pressure from Democrats</a:t>
            </a:r>
          </a:p>
          <a:p>
            <a:r>
              <a:rPr lang="en-US" dirty="0" smtClean="0"/>
              <a:t>He gave in and allowed tax increases to help control the federal deficit.</a:t>
            </a:r>
          </a:p>
          <a:p>
            <a:r>
              <a:rPr lang="en-US" dirty="0" smtClean="0"/>
              <a:t>Voters saw him as a man who had broken his word.</a:t>
            </a:r>
            <a:endParaRPr lang="en-US"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Fall of the Iron Curtain</a:t>
            </a:r>
            <a:endParaRPr lang="en-US" dirty="0"/>
          </a:p>
        </p:txBody>
      </p:sp>
      <p:sp>
        <p:nvSpPr>
          <p:cNvPr id="3" name="Content Placeholder 2"/>
          <p:cNvSpPr>
            <a:spLocks noGrp="1"/>
          </p:cNvSpPr>
          <p:nvPr>
            <p:ph idx="1"/>
          </p:nvPr>
        </p:nvSpPr>
        <p:spPr/>
        <p:txBody>
          <a:bodyPr/>
          <a:lstStyle/>
          <a:p>
            <a:r>
              <a:rPr lang="en-US" dirty="0" smtClean="0"/>
              <a:t>The Cold War ends with the fall of communism.</a:t>
            </a:r>
          </a:p>
          <a:p>
            <a:r>
              <a:rPr lang="en-US" dirty="0" smtClean="0"/>
              <a:t>Soviet Republics break away to form independent republics.</a:t>
            </a:r>
          </a:p>
          <a:p>
            <a:r>
              <a:rPr lang="en-US" dirty="0" smtClean="0"/>
              <a:t>Eastern Bloc nations turn toward democratically elected governments.</a:t>
            </a:r>
          </a:p>
          <a:p>
            <a:r>
              <a:rPr lang="en-US" dirty="0" smtClean="0"/>
              <a:t>Many are still quite socialist in nature, but the people now have a voice.</a:t>
            </a:r>
          </a:p>
          <a:p>
            <a:r>
              <a:rPr lang="en-US" dirty="0" smtClean="0"/>
              <a:t>More economic freedom and political freedom.</a:t>
            </a:r>
            <a:endParaRPr lang="en-US" dirty="0"/>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6" name="Content Placeholder 5" descr="Berlin Wall Fall.jpg"/>
          <p:cNvPicPr>
            <a:picLocks noGrp="1" noChangeAspect="1"/>
          </p:cNvPicPr>
          <p:nvPr>
            <p:ph idx="1"/>
          </p:nvPr>
        </p:nvPicPr>
        <p:blipFill>
          <a:blip r:embed="rId2" cstate="print"/>
          <a:stretch>
            <a:fillRect/>
          </a:stretch>
        </p:blipFill>
        <p:spPr>
          <a:xfrm>
            <a:off x="1295400" y="1752599"/>
            <a:ext cx="6842521" cy="4561681"/>
          </a:xfrm>
        </p:spPr>
      </p:pic>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in Iraq 1992</a:t>
            </a:r>
            <a:endParaRPr lang="en-US" dirty="0"/>
          </a:p>
        </p:txBody>
      </p:sp>
      <p:sp>
        <p:nvSpPr>
          <p:cNvPr id="3" name="Content Placeholder 2"/>
          <p:cNvSpPr>
            <a:spLocks noGrp="1"/>
          </p:cNvSpPr>
          <p:nvPr>
            <p:ph idx="1"/>
          </p:nvPr>
        </p:nvSpPr>
        <p:spPr/>
        <p:txBody>
          <a:bodyPr/>
          <a:lstStyle/>
          <a:p>
            <a:r>
              <a:rPr lang="en-US" dirty="0" smtClean="0"/>
              <a:t>Iraq under Saddam Hussein attacked neighboring Kuwait to seize its territory and petroleum. (Aug 1991)</a:t>
            </a:r>
          </a:p>
          <a:p>
            <a:r>
              <a:rPr lang="en-US" dirty="0" smtClean="0"/>
              <a:t>He was moving on Saudi Arabia.</a:t>
            </a:r>
          </a:p>
          <a:p>
            <a:r>
              <a:rPr lang="en-US" dirty="0" smtClean="0"/>
              <a:t>Large oil deposits supplying the world would be under Hussein’s control.</a:t>
            </a:r>
          </a:p>
          <a:p>
            <a:r>
              <a:rPr lang="en-US" dirty="0" smtClean="0"/>
              <a:t>G.W. Bush: “This shall not stand.”</a:t>
            </a:r>
            <a:endParaRPr lang="en-US" dirty="0"/>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in Iraq 1992</a:t>
            </a:r>
            <a:endParaRPr lang="en-US" dirty="0"/>
          </a:p>
        </p:txBody>
      </p:sp>
      <p:sp>
        <p:nvSpPr>
          <p:cNvPr id="3" name="Content Placeholder 2"/>
          <p:cNvSpPr>
            <a:spLocks noGrp="1"/>
          </p:cNvSpPr>
          <p:nvPr>
            <p:ph idx="1"/>
          </p:nvPr>
        </p:nvSpPr>
        <p:spPr/>
        <p:txBody>
          <a:bodyPr/>
          <a:lstStyle/>
          <a:p>
            <a:r>
              <a:rPr lang="en-US" dirty="0" smtClean="0"/>
              <a:t>Operation Desert Shield: Defend Saudi Arabia</a:t>
            </a:r>
          </a:p>
          <a:p>
            <a:pPr lvl="1"/>
            <a:r>
              <a:rPr lang="en-US" dirty="0" smtClean="0"/>
              <a:t>Note: This upset many Muslims that foreign forces were on the soil of their holy lands near Mecca and Medina.</a:t>
            </a:r>
            <a:endParaRPr lang="en-US" dirty="0"/>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Middle_East98.jpg"/>
          <p:cNvPicPr>
            <a:picLocks noGrp="1" noChangeAspect="1"/>
          </p:cNvPicPr>
          <p:nvPr>
            <p:ph idx="1"/>
          </p:nvPr>
        </p:nvPicPr>
        <p:blipFill>
          <a:blip r:embed="rId2" cstate="print"/>
          <a:stretch>
            <a:fillRect/>
          </a:stretch>
        </p:blipFill>
        <p:spPr>
          <a:xfrm>
            <a:off x="2286000" y="381000"/>
            <a:ext cx="5173462" cy="6224102"/>
          </a:xfrm>
        </p:spPr>
      </p:pic>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in Iraq 1992</a:t>
            </a:r>
            <a:endParaRPr lang="en-US" dirty="0"/>
          </a:p>
        </p:txBody>
      </p:sp>
      <p:sp>
        <p:nvSpPr>
          <p:cNvPr id="3" name="Content Placeholder 2"/>
          <p:cNvSpPr>
            <a:spLocks noGrp="1"/>
          </p:cNvSpPr>
          <p:nvPr>
            <p:ph idx="1"/>
          </p:nvPr>
        </p:nvSpPr>
        <p:spPr/>
        <p:txBody>
          <a:bodyPr/>
          <a:lstStyle/>
          <a:p>
            <a:r>
              <a:rPr lang="en-US" dirty="0" smtClean="0"/>
              <a:t>UN votes to push Iraq out of Kuwait.</a:t>
            </a:r>
          </a:p>
          <a:p>
            <a:r>
              <a:rPr lang="en-US" dirty="0" smtClean="0"/>
              <a:t>Ultimatum given: Withdraw by Jan. 15, 1992.</a:t>
            </a:r>
          </a:p>
          <a:p>
            <a:r>
              <a:rPr lang="en-US" dirty="0" smtClean="0"/>
              <a:t>Congress gives approval to use U.S. forces.</a:t>
            </a:r>
          </a:p>
          <a:p>
            <a:endParaRPr lang="en-US" dirty="0"/>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Desert Storm</a:t>
            </a:r>
            <a:endParaRPr lang="en-US" dirty="0"/>
          </a:p>
        </p:txBody>
      </p:sp>
      <p:sp>
        <p:nvSpPr>
          <p:cNvPr id="3" name="Content Placeholder 2"/>
          <p:cNvSpPr>
            <a:spLocks noGrp="1"/>
          </p:cNvSpPr>
          <p:nvPr>
            <p:ph idx="1"/>
          </p:nvPr>
        </p:nvSpPr>
        <p:spPr/>
        <p:txBody>
          <a:bodyPr>
            <a:normAutofit/>
          </a:bodyPr>
          <a:lstStyle/>
          <a:p>
            <a:r>
              <a:rPr lang="en-US" dirty="0" smtClean="0"/>
              <a:t>Begins with air strikes on January 16, 1992.</a:t>
            </a:r>
          </a:p>
          <a:p>
            <a:r>
              <a:rPr lang="en-US" dirty="0" smtClean="0"/>
              <a:t>Iraq launched Scud missiles into Israel.</a:t>
            </a:r>
          </a:p>
          <a:p>
            <a:r>
              <a:rPr lang="en-US" dirty="0" smtClean="0"/>
              <a:t>Fear of chemical and biological weapons.</a:t>
            </a:r>
          </a:p>
          <a:p>
            <a:r>
              <a:rPr lang="en-US" dirty="0" smtClean="0"/>
              <a:t>Apparently Iraq never used them (?)</a:t>
            </a:r>
          </a:p>
          <a:p>
            <a:r>
              <a:rPr lang="en-US" dirty="0" smtClean="0"/>
              <a:t>Israel used restraint and did not respond which would have caused other Arab countries to side with Iraq against Israel.</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Bush Speech &amp; War Video</a:t>
            </a:r>
            <a:endParaRPr lang="en-US" dirty="0"/>
          </a:p>
        </p:txBody>
      </p:sp>
      <p:sp>
        <p:nvSpPr>
          <p:cNvPr id="3" name="Content Placeholder 2"/>
          <p:cNvSpPr>
            <a:spLocks noGrp="1"/>
          </p:cNvSpPr>
          <p:nvPr>
            <p:ph idx="1"/>
          </p:nvPr>
        </p:nvSpPr>
        <p:spPr/>
        <p:txBody>
          <a:bodyPr/>
          <a:lstStyle/>
          <a:p>
            <a:pPr>
              <a:buNone/>
            </a:pPr>
            <a:endParaRPr lang="en-US" dirty="0" smtClean="0">
              <a:hlinkClick r:id="rId2"/>
            </a:endParaRPr>
          </a:p>
          <a:p>
            <a:r>
              <a:rPr lang="en-US" dirty="0" smtClean="0">
                <a:hlinkClick r:id="rId2"/>
              </a:rPr>
              <a:t>http://www.youtube.com/watch?v=IFrnQHaQWoA</a:t>
            </a:r>
          </a:p>
          <a:p>
            <a:r>
              <a:rPr lang="en-US" dirty="0" smtClean="0">
                <a:hlinkClick r:id="rId2"/>
              </a:rPr>
              <a:t> </a:t>
            </a:r>
            <a:endParaRPr lang="en-US" u="sng" dirty="0" smtClean="0">
              <a:hlinkClick r:id="rId2"/>
            </a:endParaRPr>
          </a:p>
          <a:p>
            <a:endParaRPr lang="en-US" dirty="0" smtClean="0">
              <a:hlinkClick r:id="rId2"/>
            </a:endParaRPr>
          </a:p>
          <a:p>
            <a:r>
              <a:rPr lang="en-US" dirty="0" smtClean="0">
                <a:hlinkClick r:id="rId2"/>
              </a:rPr>
              <a:t>http://www.youtube.com/watch?v=neDgVb9YHcA&amp;feature=related</a:t>
            </a:r>
            <a:r>
              <a:rPr lang="en-US" dirty="0" smtClean="0"/>
              <a:t>  shock &amp; awe</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Operation Desert Storm</a:t>
            </a:r>
            <a:endParaRPr lang="en-US" dirty="0"/>
          </a:p>
        </p:txBody>
      </p:sp>
      <p:sp>
        <p:nvSpPr>
          <p:cNvPr id="3" name="Content Placeholder 2"/>
          <p:cNvSpPr>
            <a:spLocks noGrp="1"/>
          </p:cNvSpPr>
          <p:nvPr>
            <p:ph idx="1"/>
          </p:nvPr>
        </p:nvSpPr>
        <p:spPr/>
        <p:txBody>
          <a:bodyPr/>
          <a:lstStyle/>
          <a:p>
            <a:r>
              <a:rPr lang="en-US" dirty="0" smtClean="0"/>
              <a:t>Five-week massive 24/7 bombing campaign.</a:t>
            </a:r>
          </a:p>
          <a:p>
            <a:r>
              <a:rPr lang="en-US" dirty="0" smtClean="0"/>
              <a:t>Ground attack begins February 24, 1992.</a:t>
            </a:r>
          </a:p>
          <a:p>
            <a:r>
              <a:rPr lang="en-US" dirty="0" smtClean="0"/>
              <a:t>After about 100 hours most Iraqi forces surrender.</a:t>
            </a:r>
          </a:p>
          <a:p>
            <a:r>
              <a:rPr lang="en-US" dirty="0" smtClean="0"/>
              <a:t>Kuwait is liberated from the Iraqis.</a:t>
            </a:r>
          </a:p>
          <a:p>
            <a:r>
              <a:rPr lang="en-US" dirty="0" smtClean="0"/>
              <a:t>Saudi Arabia is no longer under threat.</a:t>
            </a:r>
          </a:p>
          <a:p>
            <a:r>
              <a:rPr lang="en-US" dirty="0" smtClean="0"/>
              <a:t>The war stops.</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Reagan courage to do what is right.jpg"/>
          <p:cNvPicPr>
            <a:picLocks noGrp="1" noChangeAspect="1"/>
          </p:cNvPicPr>
          <p:nvPr>
            <p:ph idx="1"/>
          </p:nvPr>
        </p:nvPicPr>
        <p:blipFill>
          <a:blip r:embed="rId2" cstate="print"/>
          <a:stretch>
            <a:fillRect/>
          </a:stretch>
        </p:blipFill>
        <p:spPr>
          <a:xfrm>
            <a:off x="1676400" y="1295400"/>
            <a:ext cx="5840345" cy="4953000"/>
          </a:xfrm>
        </p:spPr>
      </p:pic>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Should the UN/US have pushed its way into Baghdad to topple the government of Saddam Hussein?</a:t>
            </a:r>
            <a:endParaRPr lang="en-US" dirty="0"/>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President Bush said “No.”</a:t>
            </a:r>
          </a:p>
          <a:p>
            <a:r>
              <a:rPr lang="en-US" dirty="0" smtClean="0"/>
              <a:t>That was not the mission given by the U.S. Congress and the U.N.</a:t>
            </a:r>
          </a:p>
          <a:p>
            <a:r>
              <a:rPr lang="en-US" dirty="0" smtClean="0"/>
              <a:t>The mission given had been accomplished.</a:t>
            </a:r>
          </a:p>
          <a:p>
            <a:r>
              <a:rPr lang="en-US" dirty="0" smtClean="0"/>
              <a:t>An attack on Baghdad would have meant urban warfare.</a:t>
            </a:r>
            <a:endParaRPr lang="en-US" dirty="0"/>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Saddam Hussein still ruled Iraq.</a:t>
            </a:r>
          </a:p>
          <a:p>
            <a:r>
              <a:rPr lang="en-US" dirty="0" smtClean="0"/>
              <a:t>He attacked people who had helped the UN/US forces, especially the Kurds in northern Iraq.</a:t>
            </a:r>
          </a:p>
          <a:p>
            <a:r>
              <a:rPr lang="en-US" dirty="0" smtClean="0"/>
              <a:t>A no-fly zone was enforced over Iraq for the next decade.</a:t>
            </a:r>
          </a:p>
          <a:p>
            <a:r>
              <a:rPr lang="en-US" dirty="0" smtClean="0"/>
              <a:t>UN inspectors were supposed to inspect Iraqi weapons facilities, but they were never sure whether they saw everything.</a:t>
            </a:r>
          </a:p>
          <a:p>
            <a:r>
              <a:rPr lang="en-US" dirty="0" smtClean="0"/>
              <a:t>Saddam Hussein was uncooperative with the inspectors.</a:t>
            </a:r>
            <a:endParaRPr lang="en-US" dirty="0"/>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Gulf War Syndrome</a:t>
            </a:r>
            <a:endParaRPr lang="en-US" dirty="0"/>
          </a:p>
        </p:txBody>
      </p:sp>
      <p:sp>
        <p:nvSpPr>
          <p:cNvPr id="3" name="Content Placeholder 2"/>
          <p:cNvSpPr>
            <a:spLocks noGrp="1"/>
          </p:cNvSpPr>
          <p:nvPr>
            <p:ph idx="1"/>
          </p:nvPr>
        </p:nvSpPr>
        <p:spPr/>
        <p:txBody>
          <a:bodyPr/>
          <a:lstStyle/>
          <a:p>
            <a:r>
              <a:rPr lang="en-US" dirty="0" smtClean="0"/>
              <a:t>Many Gulf War veterans (60K-500K) reported being sick after returning from the war.</a:t>
            </a:r>
          </a:p>
          <a:p>
            <a:r>
              <a:rPr lang="en-US" dirty="0" smtClean="0"/>
              <a:t>Muscle &amp; joint pain, memory loss, headaches, sleep disorders.</a:t>
            </a:r>
          </a:p>
          <a:p>
            <a:r>
              <a:rPr lang="en-US" dirty="0" smtClean="0"/>
              <a:t>Low-level exposure to chemical weapons?</a:t>
            </a:r>
          </a:p>
          <a:p>
            <a:r>
              <a:rPr lang="en-US" dirty="0" smtClean="0"/>
              <a:t>Pesticides?</a:t>
            </a:r>
          </a:p>
          <a:p>
            <a:r>
              <a:rPr lang="en-US" dirty="0" smtClean="0"/>
              <a:t>Vaccines?</a:t>
            </a:r>
          </a:p>
          <a:p>
            <a:r>
              <a:rPr lang="en-US" dirty="0" smtClean="0"/>
              <a:t>Oil well smoke?</a:t>
            </a:r>
            <a:endParaRPr lang="en-US" dirty="0"/>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Post-traumatic Stress Disorder (PTSD)</a:t>
            </a:r>
            <a:endParaRPr lang="en-US"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1992 Election</a:t>
            </a:r>
            <a:endParaRPr lang="en-US" dirty="0"/>
          </a:p>
        </p:txBody>
      </p:sp>
      <p:sp>
        <p:nvSpPr>
          <p:cNvPr id="3" name="Content Placeholder 2"/>
          <p:cNvSpPr>
            <a:spLocks noGrp="1"/>
          </p:cNvSpPr>
          <p:nvPr>
            <p:ph idx="1"/>
          </p:nvPr>
        </p:nvSpPr>
        <p:spPr/>
        <p:txBody>
          <a:bodyPr/>
          <a:lstStyle/>
          <a:p>
            <a:r>
              <a:rPr lang="en-US" dirty="0" smtClean="0"/>
              <a:t>Bush had the war victory.</a:t>
            </a:r>
          </a:p>
          <a:p>
            <a:r>
              <a:rPr lang="en-US" dirty="0" smtClean="0"/>
              <a:t>But the economy went into recession.</a:t>
            </a:r>
          </a:p>
          <a:p>
            <a:r>
              <a:rPr lang="en-US" dirty="0" smtClean="0"/>
              <a:t>Bill Clinton challenged Bush.</a:t>
            </a:r>
          </a:p>
          <a:p>
            <a:pPr lvl="1"/>
            <a:r>
              <a:rPr lang="en-US" dirty="0" smtClean="0"/>
              <a:t>“It’s the economy, stupid.”</a:t>
            </a:r>
          </a:p>
          <a:p>
            <a:pPr lvl="1"/>
            <a:endParaRPr lang="en-US" dirty="0"/>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1992 Election</a:t>
            </a:r>
            <a:endParaRPr lang="en-US" dirty="0"/>
          </a:p>
        </p:txBody>
      </p:sp>
      <p:sp>
        <p:nvSpPr>
          <p:cNvPr id="3" name="Content Placeholder 2"/>
          <p:cNvSpPr>
            <a:spLocks noGrp="1"/>
          </p:cNvSpPr>
          <p:nvPr>
            <p:ph idx="1"/>
          </p:nvPr>
        </p:nvSpPr>
        <p:spPr/>
        <p:txBody>
          <a:bodyPr/>
          <a:lstStyle/>
          <a:p>
            <a:r>
              <a:rPr lang="en-US" dirty="0" smtClean="0"/>
              <a:t>Clinton billed himself as a “New Democrat.”</a:t>
            </a:r>
          </a:p>
          <a:p>
            <a:pPr lvl="1"/>
            <a:r>
              <a:rPr lang="en-US" dirty="0" smtClean="0"/>
              <a:t>End high taxes and free spending of the Democrats</a:t>
            </a:r>
          </a:p>
          <a:p>
            <a:pPr lvl="1"/>
            <a:r>
              <a:rPr lang="en-US" dirty="0" smtClean="0"/>
              <a:t>An easy communicator with great personal appeal.</a:t>
            </a:r>
          </a:p>
          <a:p>
            <a:pPr lvl="1"/>
            <a:r>
              <a:rPr lang="en-US" dirty="0" smtClean="0"/>
              <a:t>Everyone who met him liked him.</a:t>
            </a:r>
            <a:endParaRPr lang="en-US" dirty="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Bill Clinton</a:t>
            </a:r>
            <a:endParaRPr lang="en-US" dirty="0"/>
          </a:p>
        </p:txBody>
      </p:sp>
      <p:sp>
        <p:nvSpPr>
          <p:cNvPr id="3" name="Content Placeholder 2"/>
          <p:cNvSpPr>
            <a:spLocks noGrp="1"/>
          </p:cNvSpPr>
          <p:nvPr>
            <p:ph idx="1"/>
          </p:nvPr>
        </p:nvSpPr>
        <p:spPr/>
        <p:txBody>
          <a:bodyPr/>
          <a:lstStyle/>
          <a:p>
            <a:r>
              <a:rPr lang="en-US" dirty="0" smtClean="0"/>
              <a:t>Governor of Arkansas</a:t>
            </a:r>
          </a:p>
          <a:p>
            <a:pPr lvl="1"/>
            <a:r>
              <a:rPr lang="en-US" dirty="0" smtClean="0"/>
              <a:t>Accusations of sexual misconduct</a:t>
            </a:r>
          </a:p>
          <a:p>
            <a:pPr lvl="1"/>
            <a:r>
              <a:rPr lang="en-US" dirty="0" smtClean="0"/>
              <a:t>Marijuana use in college</a:t>
            </a:r>
          </a:p>
          <a:p>
            <a:pPr lvl="1"/>
            <a:r>
              <a:rPr lang="en-US" dirty="0" smtClean="0"/>
              <a:t>Possible corrupt financial transactions (White Water Land Development deal)</a:t>
            </a:r>
          </a:p>
          <a:p>
            <a:pPr lvl="1"/>
            <a:endParaRPr lang="en-US" dirty="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Ross Perot</a:t>
            </a:r>
            <a:endParaRPr lang="en-US" dirty="0"/>
          </a:p>
        </p:txBody>
      </p:sp>
      <p:sp>
        <p:nvSpPr>
          <p:cNvPr id="3" name="Content Placeholder 2"/>
          <p:cNvSpPr>
            <a:spLocks noGrp="1"/>
          </p:cNvSpPr>
          <p:nvPr>
            <p:ph idx="1"/>
          </p:nvPr>
        </p:nvSpPr>
        <p:spPr/>
        <p:txBody>
          <a:bodyPr/>
          <a:lstStyle/>
          <a:p>
            <a:r>
              <a:rPr lang="en-US" dirty="0" smtClean="0"/>
              <a:t>Texas Businessman</a:t>
            </a:r>
          </a:p>
          <a:p>
            <a:r>
              <a:rPr lang="en-US" dirty="0" smtClean="0"/>
              <a:t>Electronic Data Systems (EDS)</a:t>
            </a:r>
          </a:p>
          <a:p>
            <a:r>
              <a:rPr lang="en-US" dirty="0" smtClean="0"/>
              <a:t>Folk hero</a:t>
            </a:r>
          </a:p>
          <a:p>
            <a:r>
              <a:rPr lang="en-US" dirty="0" smtClean="0"/>
              <a:t>Ran as independent and pulled votes from Bush.</a:t>
            </a:r>
            <a:endParaRPr lang="en-US" dirty="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Outcome of 1992 Election</a:t>
            </a:r>
            <a:endParaRPr lang="en-US" dirty="0"/>
          </a:p>
        </p:txBody>
      </p:sp>
      <p:sp>
        <p:nvSpPr>
          <p:cNvPr id="3" name="Content Placeholder 2"/>
          <p:cNvSpPr>
            <a:spLocks noGrp="1"/>
          </p:cNvSpPr>
          <p:nvPr>
            <p:ph idx="1"/>
          </p:nvPr>
        </p:nvSpPr>
        <p:spPr/>
        <p:txBody>
          <a:bodyPr/>
          <a:lstStyle/>
          <a:p>
            <a:r>
              <a:rPr lang="en-US" dirty="0" smtClean="0"/>
              <a:t>Bill Clinton – 43%</a:t>
            </a:r>
          </a:p>
          <a:p>
            <a:r>
              <a:rPr lang="en-US" dirty="0" smtClean="0"/>
              <a:t>George H.W. Bush – 37%</a:t>
            </a:r>
          </a:p>
          <a:p>
            <a:r>
              <a:rPr lang="en-US" dirty="0" smtClean="0"/>
              <a:t>Ross Perot – 19%</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“Supply-side Economics” – lower inflated prices by producing more goods.</a:t>
            </a: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1992 election map.GIF"/>
          <p:cNvPicPr>
            <a:picLocks noGrp="1" noChangeAspect="1"/>
          </p:cNvPicPr>
          <p:nvPr>
            <p:ph idx="1"/>
          </p:nvPr>
        </p:nvPicPr>
        <p:blipFill>
          <a:blip r:embed="rId2" cstate="print"/>
          <a:stretch>
            <a:fillRect/>
          </a:stretch>
        </p:blipFill>
        <p:spPr>
          <a:xfrm>
            <a:off x="1371600" y="838200"/>
            <a:ext cx="6965523" cy="4425156"/>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Reaganomics</a:t>
            </a:r>
            <a:endParaRPr lang="en-US" dirty="0"/>
          </a:p>
        </p:txBody>
      </p:sp>
      <p:sp>
        <p:nvSpPr>
          <p:cNvPr id="3" name="Content Placeholder 2"/>
          <p:cNvSpPr>
            <a:spLocks noGrp="1"/>
          </p:cNvSpPr>
          <p:nvPr>
            <p:ph idx="1"/>
          </p:nvPr>
        </p:nvSpPr>
        <p:spPr/>
        <p:txBody>
          <a:bodyPr/>
          <a:lstStyle/>
          <a:p>
            <a:r>
              <a:rPr lang="en-US" dirty="0" smtClean="0"/>
              <a:t>Make government smaller - cut taxes!</a:t>
            </a:r>
          </a:p>
          <a:p>
            <a:pPr lvl="1"/>
            <a:r>
              <a:rPr lang="en-US" dirty="0" smtClean="0"/>
              <a:t>Economic Recovery Tax Act of 1981 (25% cut)</a:t>
            </a:r>
          </a:p>
          <a:p>
            <a:r>
              <a:rPr lang="en-US" dirty="0" smtClean="0"/>
              <a:t>Reduce government regulations on businesses so they can grow.</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967</TotalTime>
  <Words>2344</Words>
  <Application>Microsoft Office PowerPoint</Application>
  <PresentationFormat>On-screen Show (4:3)</PresentationFormat>
  <Paragraphs>317</Paragraphs>
  <Slides>80</Slides>
  <Notes>0</Notes>
  <HiddenSlides>0</HiddenSlides>
  <MMClips>0</MMClips>
  <ScaleCrop>false</ScaleCrop>
  <HeadingPairs>
    <vt:vector size="4" baseType="variant">
      <vt:variant>
        <vt:lpstr>Theme</vt:lpstr>
      </vt:variant>
      <vt:variant>
        <vt:i4>1</vt:i4>
      </vt:variant>
      <vt:variant>
        <vt:lpstr>Slide Titles</vt:lpstr>
      </vt:variant>
      <vt:variant>
        <vt:i4>80</vt:i4>
      </vt:variant>
    </vt:vector>
  </HeadingPairs>
  <TitlesOfParts>
    <vt:vector size="81" baseType="lpstr">
      <vt:lpstr>Flow</vt:lpstr>
      <vt:lpstr>Chapter 26</vt:lpstr>
      <vt:lpstr>The Reagan Revolution</vt:lpstr>
      <vt:lpstr>1980 Reagan Elected</vt:lpstr>
      <vt:lpstr>Reagan Revolution</vt:lpstr>
      <vt:lpstr>Slide 5</vt:lpstr>
      <vt:lpstr>Reagan Revolution</vt:lpstr>
      <vt:lpstr>Slide 7</vt:lpstr>
      <vt:lpstr>Reaganomics</vt:lpstr>
      <vt:lpstr>Reaganomics</vt:lpstr>
      <vt:lpstr>Reaganomics</vt:lpstr>
      <vt:lpstr>Reaganomics</vt:lpstr>
      <vt:lpstr>Reaganomics</vt:lpstr>
      <vt:lpstr>FYI</vt:lpstr>
      <vt:lpstr>Reaganomics</vt:lpstr>
      <vt:lpstr>Reaganomics</vt:lpstr>
      <vt:lpstr>Reagan Doctrine</vt:lpstr>
      <vt:lpstr>Reagan Doctrine</vt:lpstr>
      <vt:lpstr>Reagan Doctrine</vt:lpstr>
      <vt:lpstr>What is the “Third World?”</vt:lpstr>
      <vt:lpstr>Slide 20</vt:lpstr>
      <vt:lpstr>Cold War Battleground: Central America</vt:lpstr>
      <vt:lpstr>Cold War Battleground: Central America</vt:lpstr>
      <vt:lpstr>Cold War Battleground: Central America</vt:lpstr>
      <vt:lpstr>Slide 24</vt:lpstr>
      <vt:lpstr>Cold War Battleground: Angola</vt:lpstr>
      <vt:lpstr>Cold War Battleground:Afghanistan</vt:lpstr>
      <vt:lpstr>Slide 27</vt:lpstr>
      <vt:lpstr>Middle East: Lebanon</vt:lpstr>
      <vt:lpstr>Middle East: Lebanon</vt:lpstr>
      <vt:lpstr>Middle East</vt:lpstr>
      <vt:lpstr>Slide 31</vt:lpstr>
      <vt:lpstr>Pan Am Flight 103</vt:lpstr>
      <vt:lpstr>Slide 33</vt:lpstr>
      <vt:lpstr>Four More Years</vt:lpstr>
      <vt:lpstr>Cold War Thaw</vt:lpstr>
      <vt:lpstr>Mikhail Gorbachev</vt:lpstr>
      <vt:lpstr>Yevgeny Yevchenko’s Half Measures</vt:lpstr>
      <vt:lpstr> Tear Down This Wall!</vt:lpstr>
      <vt:lpstr>Soviet Meltdown</vt:lpstr>
      <vt:lpstr>Nuclear Arms Reduction</vt:lpstr>
      <vt:lpstr>Strategic Defense Initiative</vt:lpstr>
      <vt:lpstr>Iran-Contra Scandal</vt:lpstr>
      <vt:lpstr>Iran-Contra Scandal</vt:lpstr>
      <vt:lpstr>Iran-Contra Scandal</vt:lpstr>
      <vt:lpstr>Iran-Contra Scandal</vt:lpstr>
      <vt:lpstr>Iran-Contra Scandal</vt:lpstr>
      <vt:lpstr>Slide 47</vt:lpstr>
      <vt:lpstr>Crash Course - Reagan</vt:lpstr>
      <vt:lpstr>1988 Election</vt:lpstr>
      <vt:lpstr>1988 Election</vt:lpstr>
      <vt:lpstr>1988 Election</vt:lpstr>
      <vt:lpstr>General Election</vt:lpstr>
      <vt:lpstr>Outcome</vt:lpstr>
      <vt:lpstr>Bush and Quayle</vt:lpstr>
      <vt:lpstr>The Bush Presidency</vt:lpstr>
      <vt:lpstr>Bush and Quayle</vt:lpstr>
      <vt:lpstr>George Herbert Walker Bush (41)</vt:lpstr>
      <vt:lpstr>Problems at Home</vt:lpstr>
      <vt:lpstr>Americans with Disabilities Act</vt:lpstr>
      <vt:lpstr>“Read my lips…”</vt:lpstr>
      <vt:lpstr>Fall of the Iron Curtain</vt:lpstr>
      <vt:lpstr>Slide 62</vt:lpstr>
      <vt:lpstr>War in Iraq 1992</vt:lpstr>
      <vt:lpstr>War in Iraq 1992</vt:lpstr>
      <vt:lpstr>Slide 65</vt:lpstr>
      <vt:lpstr>War in Iraq 1992</vt:lpstr>
      <vt:lpstr>Operation Desert Storm</vt:lpstr>
      <vt:lpstr>Bush Speech &amp; War Video</vt:lpstr>
      <vt:lpstr>Operation Desert Storm</vt:lpstr>
      <vt:lpstr>Slide 70</vt:lpstr>
      <vt:lpstr>Slide 71</vt:lpstr>
      <vt:lpstr>Slide 72</vt:lpstr>
      <vt:lpstr>Gulf War Syndrome</vt:lpstr>
      <vt:lpstr>Slide 74</vt:lpstr>
      <vt:lpstr>1992 Election</vt:lpstr>
      <vt:lpstr>1992 Election</vt:lpstr>
      <vt:lpstr>Bill Clinton</vt:lpstr>
      <vt:lpstr>Ross Perot</vt:lpstr>
      <vt:lpstr>Outcome of 1992 Election</vt:lpstr>
      <vt:lpstr>Slide 80</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26</dc:title>
  <dc:creator>Cotton Blossom</dc:creator>
  <cp:lastModifiedBy>Alice.Purcell</cp:lastModifiedBy>
  <cp:revision>73</cp:revision>
  <dcterms:created xsi:type="dcterms:W3CDTF">2011-04-10T19:41:10Z</dcterms:created>
  <dcterms:modified xsi:type="dcterms:W3CDTF">2014-04-29T18:03:58Z</dcterms:modified>
</cp:coreProperties>
</file>